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1"/>
  </p:sldMasterIdLst>
  <p:sldIdLst>
    <p:sldId id="256" r:id="rId2"/>
    <p:sldId id="287" r:id="rId3"/>
    <p:sldId id="288" r:id="rId4"/>
    <p:sldId id="289" r:id="rId5"/>
    <p:sldId id="293" r:id="rId6"/>
    <p:sldId id="290" r:id="rId7"/>
    <p:sldId id="291" r:id="rId8"/>
    <p:sldId id="292" r:id="rId9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55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C82A82-5199-499B-AD5B-DDD08A3C53F3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5643C-89CB-4F29-A371-F88DE75C2950}" type="slidenum">
              <a:rPr lang="it-IT" altLang="en-US" smtClean="0"/>
              <a:pPr/>
              <a:t>‹N›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294EB2-8F8F-44A6-BDBB-49A06EE84C75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5E597-A3CA-4963-B8F1-25851688019C}" type="slidenum">
              <a:rPr lang="it-IT" altLang="en-US" smtClean="0"/>
              <a:pPr/>
              <a:t>‹N›</a:t>
            </a:fld>
            <a:endParaRPr lang="it-IT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A40E6B-FCEE-4D20-B739-09A54A7FA94B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B267A-BB5D-4E25-A1BA-2B7EB029B49A}" type="slidenum">
              <a:rPr lang="it-IT" altLang="en-US" smtClean="0"/>
              <a:pPr/>
              <a:t>‹N›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85847-13F6-4579-95E5-23A74D805063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55FC-ECB8-4DDE-B534-5B4BD65D5E3A}" type="slidenum">
              <a:rPr lang="it-IT" altLang="en-US" smtClean="0"/>
              <a:pPr/>
              <a:t>‹N›</a:t>
            </a:fld>
            <a:endParaRPr lang="it-IT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E46FA7-CF7A-4C9D-B57F-BAA6E6B414CF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54FC7-C29A-4BDE-8858-D087B047C017}" type="slidenum">
              <a:rPr lang="it-IT" altLang="en-US" smtClean="0"/>
              <a:pPr/>
              <a:t>‹N›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CFC3D3-F5C4-4A29-AD4A-3318A07D5F63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62CF-3478-4FBE-B9B4-742A75093347}" type="slidenum">
              <a:rPr lang="it-IT" altLang="en-US" smtClean="0"/>
              <a:pPr/>
              <a:t>‹N›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FB302D-F11C-422D-B29F-67527BA2C2B4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5D88-8911-4C5E-8B36-E6D8DBB75ABB}" type="slidenum">
              <a:rPr lang="it-IT" altLang="en-US" smtClean="0"/>
              <a:pPr/>
              <a:t>‹N›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15D7EB-69B1-4041-9DB9-F8FCE791EB70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F47D0-EDC7-46B4-85FB-62AEF127033F}" type="slidenum">
              <a:rPr lang="it-IT" altLang="en-US" smtClean="0"/>
              <a:pPr/>
              <a:t>‹N›</a:t>
            </a:fld>
            <a:endParaRPr lang="it-IT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6CA2ED-EF84-45EE-813A-E1FA18D7FDD5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7F4D4-172C-47B4-B3DB-56164B34E0D3}" type="slidenum">
              <a:rPr lang="it-IT" altLang="en-US" smtClean="0"/>
              <a:pPr/>
              <a:t>‹N›</a:t>
            </a:fld>
            <a:endParaRPr lang="it-IT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023C12-644F-4F60-AAB1-E3D3A4769568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33E-D547-446C-8513-669B0F682557}" type="slidenum">
              <a:rPr lang="it-IT" altLang="en-US" smtClean="0"/>
              <a:pPr/>
              <a:t>‹N›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A06628-3FFD-43F7-ACCE-F3C4F75869E0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F605-ABF3-4E79-8B35-A9210A8BA535}" type="slidenum">
              <a:rPr lang="it-IT" altLang="en-US" smtClean="0"/>
              <a:pPr/>
              <a:t>‹N›</a:t>
            </a:fld>
            <a:endParaRPr lang="it-IT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FC915D-48C6-44EE-A00A-71F050CD7F16}" type="datetimeFigureOut">
              <a:rPr lang="it-IT" smtClean="0"/>
              <a:pPr>
                <a:defRPr/>
              </a:pPr>
              <a:t>26/10/2017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89C318E-2E2D-4DA6-B189-ED7678DA6D79}" type="slidenum">
              <a:rPr lang="it-IT" altLang="en-US" smtClean="0"/>
              <a:pPr/>
              <a:t>‹N›</a:t>
            </a:fld>
            <a:endParaRPr lang="it-IT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anielapappad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80728"/>
            <a:ext cx="7772400" cy="239958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/>
            </a:r>
            <a:br>
              <a:rPr lang="it-IT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</a:br>
            <a:r>
              <a:rPr lang="it-IT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/>
            </a:r>
            <a:br>
              <a:rPr lang="it-IT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</a:br>
            <a:r>
              <a:rPr lang="it-IT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Gli strumenti per accompagnare il  </a:t>
            </a:r>
            <a:r>
              <a:rPr lang="it-IT" sz="4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it-IT" sz="4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Dopo di Noi</a:t>
            </a:r>
            <a:r>
              <a:rPr lang="it-IT" sz="4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  <a:br>
              <a:rPr lang="it-IT" sz="4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sz="22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it-IT" sz="2200" dirty="0" smtClean="0"/>
              <a:t>dall’Amministrazione </a:t>
            </a:r>
            <a:r>
              <a:rPr lang="it-IT" sz="2200" dirty="0"/>
              <a:t>di sostegno al </a:t>
            </a:r>
            <a:r>
              <a:rPr lang="it-IT" sz="2200" dirty="0" smtClean="0"/>
              <a:t>Trust)</a:t>
            </a:r>
            <a:r>
              <a:rPr lang="it-IT" sz="2200" dirty="0"/>
              <a:t/>
            </a:r>
            <a:br>
              <a:rPr lang="it-IT" sz="2200" dirty="0"/>
            </a:br>
            <a:r>
              <a:rPr lang="it-IT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it-IT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it-IT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it-IT" sz="2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Sottotitolo 11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889224"/>
          </a:xfrm>
        </p:spPr>
        <p:txBody>
          <a:bodyPr tIns="0">
            <a:normAutofit fontScale="92500" lnSpcReduction="10000"/>
          </a:bodyPr>
          <a:lstStyle/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it-IT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it-IT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it-IT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it-IT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it-IT" sz="19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Firenze, Auditorium al Duomo</a:t>
            </a:r>
            <a:endParaRPr lang="it-IT" sz="19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it-IT" sz="19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sz="19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28.10.2017</a:t>
            </a:r>
            <a:endParaRPr lang="it-IT" sz="19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it-IT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it-IT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danielapappada@gmail.com</a:t>
            </a:r>
            <a:r>
              <a:rPr lang="it-IT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it-IT" sz="1600" dirty="0" smtClean="0">
              <a:solidFill>
                <a:srgbClr val="320E04"/>
              </a:solidFill>
            </a:endParaRPr>
          </a:p>
          <a:p>
            <a:pPr marL="26988" algn="ctr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it-IT" sz="1600" dirty="0" smtClean="0">
                <a:solidFill>
                  <a:srgbClr val="320E04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it-IT" sz="2600" dirty="0" smtClean="0"/>
              <a:t>«</a:t>
            </a:r>
            <a:r>
              <a:rPr lang="it-IT" sz="2600" b="1" u="sng" dirty="0" smtClean="0"/>
              <a:t>non si toglie ma si dà</a:t>
            </a:r>
            <a:r>
              <a:rPr lang="it-IT" sz="2600" dirty="0" smtClean="0"/>
              <a:t>» </a:t>
            </a:r>
          </a:p>
          <a:p>
            <a:endParaRPr lang="it-IT" sz="2600" dirty="0"/>
          </a:p>
          <a:p>
            <a:r>
              <a:rPr lang="it-IT" sz="2600" b="1" i="1" dirty="0" smtClean="0"/>
              <a:t>BENEFICIARIO</a:t>
            </a:r>
            <a:r>
              <a:rPr lang="it-IT" sz="2600" i="1" dirty="0" smtClean="0"/>
              <a:t>: La </a:t>
            </a:r>
            <a:r>
              <a:rPr lang="it-IT" sz="2600" i="1" dirty="0"/>
              <a:t>persona che, per effetto di una infermità ovvero di una menomazione fisica o psichica, si trova nella impossibilità, anche parziale o temporanea, di provvedere ai propri interessi, può essere assistita da un amministratore di sostegno, nominato dal </a:t>
            </a:r>
            <a:r>
              <a:rPr lang="it-IT" sz="2600" b="1" i="1" dirty="0"/>
              <a:t>giudice tutelare</a:t>
            </a:r>
            <a:r>
              <a:rPr lang="it-IT" sz="2600" i="1" dirty="0"/>
              <a:t> del luogo in cui questa ha la residenza o il </a:t>
            </a:r>
            <a:r>
              <a:rPr lang="it-IT" sz="2600" i="1" dirty="0" smtClean="0"/>
              <a:t>domicilio </a:t>
            </a:r>
            <a:r>
              <a:rPr lang="it-IT" sz="2000" i="1" dirty="0" smtClean="0"/>
              <a:t>(art. 404 c.c.)</a:t>
            </a:r>
          </a:p>
          <a:p>
            <a:endParaRPr lang="it-IT" i="1" dirty="0" smtClean="0"/>
          </a:p>
          <a:p>
            <a:r>
              <a:rPr lang="it-IT" sz="2600" b="1" i="1" dirty="0" smtClean="0"/>
              <a:t>EFFETTI</a:t>
            </a:r>
            <a:r>
              <a:rPr lang="it-IT" sz="2600" i="1" dirty="0" smtClean="0"/>
              <a:t>: Il </a:t>
            </a:r>
            <a:r>
              <a:rPr lang="it-IT" sz="2600" i="1" dirty="0"/>
              <a:t>beneficiario conserva la capacità di agire per tutti gli atti che non richiedono la rappresentanza esclusiva o l'assistenza necessaria dell'amministratore di </a:t>
            </a:r>
            <a:r>
              <a:rPr lang="it-IT" sz="2600" i="1" dirty="0" smtClean="0"/>
              <a:t>sostegno. Può </a:t>
            </a:r>
            <a:r>
              <a:rPr lang="it-IT" sz="2600" i="1" dirty="0"/>
              <a:t>in ogni caso compiere gli atti necessari a soddisfare le esigenze della propria vita quotidiana</a:t>
            </a:r>
            <a:r>
              <a:rPr lang="it-IT" sz="2600" i="1" dirty="0" smtClean="0"/>
              <a:t>. </a:t>
            </a:r>
            <a:r>
              <a:rPr lang="it-IT" sz="2000" i="1" dirty="0" smtClean="0"/>
              <a:t>(art. 409 c.c.)</a:t>
            </a:r>
            <a:endParaRPr lang="it-IT" sz="2000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Amministrazione di sostegno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1137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it-IT" dirty="0"/>
              <a:t>«</a:t>
            </a:r>
            <a:r>
              <a:rPr lang="it-IT" b="1" u="sng" dirty="0"/>
              <a:t>non si toglie ma si </a:t>
            </a:r>
            <a:r>
              <a:rPr lang="it-IT" b="1" u="sng" dirty="0" smtClean="0"/>
              <a:t>dà E SI PROGETTA</a:t>
            </a:r>
            <a:r>
              <a:rPr lang="it-IT" dirty="0" smtClean="0"/>
              <a:t>» </a:t>
            </a:r>
            <a:endParaRPr lang="it-IT" dirty="0"/>
          </a:p>
          <a:p>
            <a:endParaRPr lang="it-IT" dirty="0"/>
          </a:p>
          <a:p>
            <a:r>
              <a:rPr lang="it-IT" b="1" i="1" dirty="0"/>
              <a:t>BENEFICIARIO</a:t>
            </a:r>
            <a:r>
              <a:rPr lang="it-IT" i="1" dirty="0"/>
              <a:t>: </a:t>
            </a:r>
            <a:r>
              <a:rPr lang="it-IT" i="1" dirty="0" smtClean="0"/>
              <a:t>persona «fragile»</a:t>
            </a:r>
            <a:endParaRPr lang="it-IT" i="1" dirty="0"/>
          </a:p>
          <a:p>
            <a:endParaRPr lang="it-IT" i="1" dirty="0"/>
          </a:p>
          <a:p>
            <a:r>
              <a:rPr lang="it-IT" b="1" i="1" dirty="0"/>
              <a:t>EFFETTI</a:t>
            </a:r>
            <a:r>
              <a:rPr lang="it-IT" i="1" dirty="0"/>
              <a:t>: </a:t>
            </a:r>
            <a:endParaRPr lang="it-IT" i="1" dirty="0" smtClean="0"/>
          </a:p>
          <a:p>
            <a:pPr marL="0" indent="0">
              <a:buNone/>
            </a:pPr>
            <a:r>
              <a:rPr lang="it-IT" i="1" dirty="0" smtClean="0"/>
              <a:t>a) continuità (affetto e serenità attuali)</a:t>
            </a:r>
          </a:p>
          <a:p>
            <a:pPr marL="0" indent="0">
              <a:buNone/>
            </a:pPr>
            <a:r>
              <a:rPr lang="it-IT" i="1" dirty="0" smtClean="0"/>
              <a:t>b) garanzia che esista un soggetto che ha l’obbligo di rispettare la mia volontà.</a:t>
            </a:r>
            <a:endParaRPr lang="it-IT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Trust</a:t>
            </a:r>
            <a:br>
              <a:rPr lang="it-IT" dirty="0" smtClean="0"/>
            </a:br>
            <a:r>
              <a:rPr lang="it-IT" sz="3100" dirty="0" smtClean="0"/>
              <a:t>(«</a:t>
            </a:r>
            <a:r>
              <a:rPr lang="it-IT" sz="3100" i="1" dirty="0"/>
              <a:t>testamento evoluto in favore del figlio più debole</a:t>
            </a:r>
            <a:r>
              <a:rPr lang="it-IT" sz="3100" dirty="0" smtClean="0"/>
              <a:t>»)</a:t>
            </a:r>
            <a:r>
              <a:rPr lang="it-IT" sz="3100" dirty="0"/>
              <a:t/>
            </a:r>
            <a:br>
              <a:rPr lang="it-IT" sz="3100" dirty="0"/>
            </a:br>
            <a:endParaRPr lang="it-IT" sz="3100" dirty="0"/>
          </a:p>
        </p:txBody>
      </p:sp>
    </p:spTree>
    <p:extLst>
      <p:ext uri="{BB962C8B-B14F-4D97-AF65-F5344CB8AC3E}">
        <p14:creationId xmlns:p14="http://schemas.microsoft.com/office/powerpoint/2010/main" val="210532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Dal 2006 (!!!) si possono utilizzare insieme.</a:t>
            </a:r>
          </a:p>
          <a:p>
            <a:endParaRPr lang="it-IT" dirty="0"/>
          </a:p>
          <a:p>
            <a:r>
              <a:rPr lang="it-IT" dirty="0" smtClean="0"/>
              <a:t>Il Tribunale di Genova ha autorizzato un amministratore di sostegno ad istituire un trust nell’interesse del soggetto assistito, della sua famiglia e del figlio anch’egli «fragile».</a:t>
            </a:r>
          </a:p>
          <a:p>
            <a:endParaRPr lang="it-IT" dirty="0"/>
          </a:p>
          <a:p>
            <a:r>
              <a:rPr lang="it-IT" dirty="0" smtClean="0"/>
              <a:t>Concezione dinamica di protezione dei soggetti deboli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AdS</a:t>
            </a:r>
            <a:r>
              <a:rPr lang="it-IT" dirty="0" smtClean="0"/>
              <a:t> e Trust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983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err="1" smtClean="0"/>
              <a:t>Trustee</a:t>
            </a:r>
            <a:r>
              <a:rPr lang="it-IT" dirty="0" smtClean="0"/>
              <a:t>: può essere </a:t>
            </a:r>
            <a:r>
              <a:rPr lang="it-IT" u="sng" dirty="0" smtClean="0"/>
              <a:t>ente non profit</a:t>
            </a:r>
            <a:r>
              <a:rPr lang="it-IT" dirty="0" smtClean="0"/>
              <a:t> che si occupa della gestione/amministrazione beni</a:t>
            </a:r>
          </a:p>
          <a:p>
            <a:endParaRPr lang="it-IT" dirty="0" smtClean="0"/>
          </a:p>
          <a:p>
            <a:r>
              <a:rPr lang="it-IT" b="1" dirty="0" smtClean="0"/>
              <a:t>Guardiano</a:t>
            </a:r>
            <a:r>
              <a:rPr lang="it-IT" dirty="0" smtClean="0"/>
              <a:t>: può essere l’</a:t>
            </a:r>
            <a:r>
              <a:rPr lang="it-IT" u="sng" dirty="0" err="1" smtClean="0"/>
              <a:t>AdS</a:t>
            </a:r>
            <a:r>
              <a:rPr lang="it-IT" dirty="0" smtClean="0"/>
              <a:t> che si occupa della cura e della tutela della persona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AdS</a:t>
            </a:r>
            <a:r>
              <a:rPr lang="it-IT" dirty="0" smtClean="0"/>
              <a:t> e Trust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093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it-IT" dirty="0"/>
              <a:t>«</a:t>
            </a:r>
            <a:r>
              <a:rPr lang="it-IT" b="1" u="sng" dirty="0"/>
              <a:t>non si toglie ma si dà E SI </a:t>
            </a:r>
            <a:r>
              <a:rPr lang="it-IT" b="1" u="sng" dirty="0" smtClean="0"/>
              <a:t>VINCOLA</a:t>
            </a:r>
            <a:r>
              <a:rPr lang="it-IT" dirty="0" smtClean="0"/>
              <a:t>» </a:t>
            </a:r>
            <a:endParaRPr lang="it-IT" dirty="0"/>
          </a:p>
          <a:p>
            <a:endParaRPr lang="it-IT" dirty="0"/>
          </a:p>
          <a:p>
            <a:r>
              <a:rPr lang="it-IT" b="1" i="1" dirty="0"/>
              <a:t>BENEFICIARIO</a:t>
            </a:r>
            <a:r>
              <a:rPr lang="it-IT" i="1" dirty="0"/>
              <a:t>: </a:t>
            </a:r>
            <a:r>
              <a:rPr lang="it-IT" i="1" dirty="0"/>
              <a:t>persone con </a:t>
            </a:r>
            <a:r>
              <a:rPr lang="it-IT" i="1" dirty="0" smtClean="0"/>
              <a:t>disabilità</a:t>
            </a:r>
          </a:p>
          <a:p>
            <a:endParaRPr lang="it-IT" i="1" dirty="0"/>
          </a:p>
          <a:p>
            <a:r>
              <a:rPr lang="it-IT" b="1" i="1" dirty="0"/>
              <a:t>EFFETTI</a:t>
            </a:r>
            <a:r>
              <a:rPr lang="it-IT" i="1" dirty="0"/>
              <a:t>: </a:t>
            </a:r>
            <a:r>
              <a:rPr lang="it-IT" i="1" dirty="0"/>
              <a:t>i</a:t>
            </a:r>
            <a:r>
              <a:rPr lang="it-IT" i="1" dirty="0" smtClean="0"/>
              <a:t> </a:t>
            </a:r>
            <a:r>
              <a:rPr lang="it-IT" i="1" dirty="0"/>
              <a:t>beni conferiti e i loro frutti possono essere impiegati solo per la realizzazione del fine di destinazione e possono costituire oggetto di esecuzione, salvo quanto previsto dall'articolo 2915, primo comma, solo per debiti contratti per tale scopo .</a:t>
            </a:r>
            <a:endParaRPr lang="it-IT" i="1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Vincoli di destinazione ex art. 2645 ter c.c.</a:t>
            </a:r>
            <a:br>
              <a:rPr lang="it-IT" sz="3600" dirty="0" smtClean="0"/>
            </a:br>
            <a:r>
              <a:rPr lang="it-IT" sz="3600" dirty="0" smtClean="0"/>
              <a:t>(frammento di trust)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3350321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it-IT" dirty="0"/>
              <a:t>«</a:t>
            </a:r>
            <a:r>
              <a:rPr lang="it-IT" b="1" u="sng" dirty="0"/>
              <a:t>non si toglie ma si dà E SI </a:t>
            </a:r>
            <a:r>
              <a:rPr lang="it-IT" b="1" u="sng" dirty="0" smtClean="0"/>
              <a:t>PROGRAMMA</a:t>
            </a:r>
            <a:r>
              <a:rPr lang="it-IT" dirty="0" smtClean="0"/>
              <a:t>» </a:t>
            </a:r>
          </a:p>
          <a:p>
            <a:pPr marL="0" indent="0" algn="ctr">
              <a:buNone/>
            </a:pPr>
            <a:endParaRPr lang="it-IT" dirty="0" smtClean="0"/>
          </a:p>
          <a:p>
            <a:pPr algn="just"/>
            <a:r>
              <a:rPr lang="it-IT" dirty="0" smtClean="0"/>
              <a:t>è il contratto con il quale un soggetto conviene con un altro (affidatario) l’individuazione di taluni beni che sono trasferiti a quest’ultimo </a:t>
            </a:r>
            <a:r>
              <a:rPr lang="it-IT" dirty="0" err="1" smtClean="0"/>
              <a:t>affinchè</a:t>
            </a:r>
            <a:r>
              <a:rPr lang="it-IT" dirty="0" smtClean="0"/>
              <a:t> siano impiegati a vantaggio di uno o più soggetti in forza di un programma la cui attuazione è rimessa all’affidatario</a:t>
            </a:r>
            <a:endParaRPr lang="it-IT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Vincolo di destinazione disciplinato con contratto di </a:t>
            </a:r>
            <a:r>
              <a:rPr lang="it-IT" sz="3600" b="1" dirty="0" smtClean="0"/>
              <a:t>affidamento fiduciario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755157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Nuova filosofia: </a:t>
            </a:r>
            <a:r>
              <a:rPr lang="it-IT" dirty="0"/>
              <a:t>i</a:t>
            </a:r>
            <a:r>
              <a:rPr lang="it-IT" dirty="0" smtClean="0"/>
              <a:t>l </a:t>
            </a:r>
            <a:r>
              <a:rPr lang="it-IT" dirty="0"/>
              <a:t>futuro non deve essere frutto di provvedimenti assistenziali sporadici ma fatto di DIRITTI determinati, riconosciuti e rivendicabili</a:t>
            </a:r>
          </a:p>
          <a:p>
            <a:endParaRPr lang="it-IT" i="1" dirty="0" smtClean="0"/>
          </a:p>
          <a:p>
            <a:r>
              <a:rPr lang="it-IT" i="1" dirty="0" smtClean="0"/>
              <a:t>Il </a:t>
            </a:r>
            <a:r>
              <a:rPr lang="it-IT" b="1" i="1" dirty="0"/>
              <a:t>progetto individuale della persona con disabilità</a:t>
            </a:r>
            <a:r>
              <a:rPr lang="it-IT" i="1" dirty="0"/>
              <a:t> non può essere ridotto o modificato senza una valida giustificazione che affondi le radici nell’esclusivo interesse del soggetto con disabilità </a:t>
            </a:r>
            <a:r>
              <a:rPr lang="it-IT" i="1" dirty="0" smtClean="0"/>
              <a:t>stesso </a:t>
            </a:r>
            <a:r>
              <a:rPr lang="it-IT" dirty="0" smtClean="0"/>
              <a:t>(</a:t>
            </a:r>
            <a:r>
              <a:rPr lang="it-IT" dirty="0" err="1" smtClean="0"/>
              <a:t>Trib</a:t>
            </a:r>
            <a:r>
              <a:rPr lang="it-IT" dirty="0" smtClean="0"/>
              <a:t>. Ancona n. 893 del 30.05.2016)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Nuova filosofia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396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nde">
  <a:themeElements>
    <a:clrScheme name="Ond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nde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nde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1029</TotalTime>
  <Words>438</Words>
  <Application>Microsoft Office PowerPoint</Application>
  <PresentationFormat>Presentazione su schermo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Candara</vt:lpstr>
      <vt:lpstr>Garamond</vt:lpstr>
      <vt:lpstr>Georgia</vt:lpstr>
      <vt:lpstr>Symbol</vt:lpstr>
      <vt:lpstr>Onde</vt:lpstr>
      <vt:lpstr>  Gli strumenti per accompagnare il  «Dopo di Noi» (dall’Amministrazione di sostegno al Trust)   </vt:lpstr>
      <vt:lpstr>Amministrazione di sostegno</vt:lpstr>
      <vt:lpstr>Trust («testamento evoluto in favore del figlio più debole») </vt:lpstr>
      <vt:lpstr>AdS e Trust</vt:lpstr>
      <vt:lpstr>AdS e Trust</vt:lpstr>
      <vt:lpstr>Vincoli di destinazione ex art. 2645 ter c.c. (frammento di trust)</vt:lpstr>
      <vt:lpstr>Vincolo di destinazione disciplinato con contratto di affidamento fiduciario</vt:lpstr>
      <vt:lpstr>Nuova filosofia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 per il Dopo di Noi</dc:title>
  <dc:creator>Giuseppe</dc:creator>
  <cp:lastModifiedBy>Marco</cp:lastModifiedBy>
  <cp:revision>91</cp:revision>
  <dcterms:created xsi:type="dcterms:W3CDTF">2017-04-15T14:30:39Z</dcterms:created>
  <dcterms:modified xsi:type="dcterms:W3CDTF">2017-10-26T17:03:55Z</dcterms:modified>
</cp:coreProperties>
</file>