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sldIdLst>
    <p:sldId id="280" r:id="rId3"/>
    <p:sldId id="355" r:id="rId4"/>
    <p:sldId id="339" r:id="rId5"/>
    <p:sldId id="338" r:id="rId6"/>
    <p:sldId id="340" r:id="rId7"/>
    <p:sldId id="345" r:id="rId8"/>
    <p:sldId id="283" r:id="rId9"/>
    <p:sldId id="309" r:id="rId10"/>
    <p:sldId id="347" r:id="rId11"/>
    <p:sldId id="281" r:id="rId12"/>
    <p:sldId id="290" r:id="rId13"/>
    <p:sldId id="289" r:id="rId14"/>
    <p:sldId id="350" r:id="rId15"/>
    <p:sldId id="325" r:id="rId16"/>
    <p:sldId id="326" r:id="rId17"/>
    <p:sldId id="282" r:id="rId18"/>
    <p:sldId id="353" r:id="rId19"/>
    <p:sldId id="294" r:id="rId20"/>
    <p:sldId id="354" r:id="rId21"/>
    <p:sldId id="302" r:id="rId22"/>
    <p:sldId id="348" r:id="rId23"/>
    <p:sldId id="352" r:id="rId24"/>
    <p:sldId id="349" r:id="rId25"/>
    <p:sldId id="333" r:id="rId26"/>
    <p:sldId id="305" r:id="rId27"/>
    <p:sldId id="273" r:id="rId28"/>
    <p:sldId id="306" r:id="rId29"/>
    <p:sldId id="301" r:id="rId30"/>
    <p:sldId id="265" r:id="rId31"/>
    <p:sldId id="267" r:id="rId32"/>
    <p:sldId id="310" r:id="rId33"/>
    <p:sldId id="259" r:id="rId34"/>
    <p:sldId id="295" r:id="rId35"/>
    <p:sldId id="327" r:id="rId36"/>
    <p:sldId id="315" r:id="rId37"/>
    <p:sldId id="330" r:id="rId38"/>
    <p:sldId id="356" r:id="rId39"/>
    <p:sldId id="298" r:id="rId4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F200"/>
    <a:srgbClr val="FFCC00"/>
    <a:srgbClr val="D05EC2"/>
    <a:srgbClr val="F4750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1" autoAdjust="0"/>
  </p:normalViewPr>
  <p:slideViewPr>
    <p:cSldViewPr>
      <p:cViewPr>
        <p:scale>
          <a:sx n="68" d="100"/>
          <a:sy n="68" d="100"/>
        </p:scale>
        <p:origin x="-1458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4ABB1-AC10-4608-A670-2D988079AAD6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038EB-3BE4-4ACC-8063-D0D17C07C9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9397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038EB-3BE4-4ACC-8063-D0D17C07C9FF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5699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038EB-3BE4-4ACC-8063-D0D17C07C9FF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5699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038EB-3BE4-4ACC-8063-D0D17C07C9FF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1428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Nel modello tradizionale è l’assessment che dice all’operatore cosa fare; quello invece che vogliamo proporre è un modello che interroga l’assessment da diverse prospettive per raccogliere in termini selettivi e condivisi ciò che è importante per la vita della persona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it-IT" altLang="it-IT" noProof="0" smtClean="0"/>
              <a:t>Fare clic per modificare lo stile del titolo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it-IT" altLang="it-IT" noProof="0" smtClean="0"/>
              <a:t>Fare clic per modificare lo stile del sottotitolo dello schema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25B45348-177C-4BB5-B8EF-DDBAEDC0C6F5}" type="datetimeFigureOut">
              <a:rPr lang="it-IT" smtClean="0"/>
              <a:pPr/>
              <a:t>28/10/2017</a:t>
            </a:fld>
            <a:endParaRPr lang="it-IT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lang="it-IT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2618773C-2C92-461B-9B92-444C537D915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2064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D6AD77D-7331-499D-AC8F-F6FAB055DB4B}" type="slidenum">
              <a:rPr lang="it-IT" altLang="it-IT"/>
              <a:pPr>
                <a:defRPr/>
              </a:pPr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876723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 Test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1" name="Numero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07816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inea"/>
          <p:cNvSpPr/>
          <p:nvPr/>
        </p:nvSpPr>
        <p:spPr>
          <a:xfrm>
            <a:off x="285750" y="6063258"/>
            <a:ext cx="8572501" cy="89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7" tIns="35717" rIns="35717" bIns="35717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" name="Linea"/>
          <p:cNvSpPr/>
          <p:nvPr/>
        </p:nvSpPr>
        <p:spPr>
          <a:xfrm>
            <a:off x="285750" y="6098977"/>
            <a:ext cx="8572501" cy="89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7" tIns="35717" rIns="35717" bIns="35717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Data"/>
          <p:cNvSpPr>
            <a:spLocks noGrp="1"/>
          </p:cNvSpPr>
          <p:nvPr>
            <p:ph type="body" sz="quarter" idx="13"/>
          </p:nvPr>
        </p:nvSpPr>
        <p:spPr>
          <a:xfrm>
            <a:off x="259750" y="6192738"/>
            <a:ext cx="8617149" cy="2923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300" i="1">
                <a:solidFill>
                  <a:srgbClr val="5C86B9"/>
                </a:solidFill>
              </a:defRPr>
            </a:lvl1pPr>
          </a:lstStyle>
          <a:p>
            <a:r>
              <a:t>Data</a:t>
            </a:r>
          </a:p>
        </p:txBody>
      </p:sp>
      <p:sp>
        <p:nvSpPr>
          <p:cNvPr id="28" name="Immagine"/>
          <p:cNvSpPr>
            <a:spLocks noGrp="1"/>
          </p:cNvSpPr>
          <p:nvPr>
            <p:ph type="pic" idx="14"/>
          </p:nvPr>
        </p:nvSpPr>
        <p:spPr>
          <a:xfrm>
            <a:off x="258961" y="312539"/>
            <a:ext cx="8626078" cy="4446984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29" name="Titolo Testo"/>
          <p:cNvSpPr>
            <a:spLocks noGrp="1"/>
          </p:cNvSpPr>
          <p:nvPr>
            <p:ph type="title"/>
          </p:nvPr>
        </p:nvSpPr>
        <p:spPr>
          <a:xfrm>
            <a:off x="250031" y="4857750"/>
            <a:ext cx="8643938" cy="776883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30" name="Corpo livello uno…"/>
          <p:cNvSpPr>
            <a:spLocks noGrp="1"/>
          </p:cNvSpPr>
          <p:nvPr>
            <p:ph type="body" sz="quarter" idx="1"/>
          </p:nvPr>
        </p:nvSpPr>
        <p:spPr>
          <a:xfrm>
            <a:off x="250031" y="5625703"/>
            <a:ext cx="8643938" cy="357188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03"/>
              </a:spcBef>
              <a:buClrTx/>
              <a:buSzTx/>
              <a:buFontTx/>
              <a:buNone/>
              <a:defRPr sz="1700">
                <a:solidFill>
                  <a:srgbClr val="5C86B9"/>
                </a:solidFill>
              </a:defRPr>
            </a:lvl1pPr>
            <a:lvl2pPr marL="0" indent="160729">
              <a:spcBef>
                <a:spcPts val="703"/>
              </a:spcBef>
              <a:buClrTx/>
              <a:buSzTx/>
              <a:buFontTx/>
              <a:buNone/>
              <a:defRPr sz="1700">
                <a:solidFill>
                  <a:srgbClr val="5C86B9"/>
                </a:solidFill>
              </a:defRPr>
            </a:lvl2pPr>
            <a:lvl3pPr marL="0" indent="321457">
              <a:spcBef>
                <a:spcPts val="703"/>
              </a:spcBef>
              <a:buClrTx/>
              <a:buSzTx/>
              <a:buFontTx/>
              <a:buNone/>
              <a:defRPr sz="1700">
                <a:solidFill>
                  <a:srgbClr val="5C86B9"/>
                </a:solidFill>
              </a:defRPr>
            </a:lvl3pPr>
            <a:lvl4pPr marL="0" indent="482186">
              <a:spcBef>
                <a:spcPts val="703"/>
              </a:spcBef>
              <a:buClrTx/>
              <a:buSzTx/>
              <a:buFontTx/>
              <a:buNone/>
              <a:defRPr sz="1700">
                <a:solidFill>
                  <a:srgbClr val="5C86B9"/>
                </a:solidFill>
              </a:defRPr>
            </a:lvl4pPr>
            <a:lvl5pPr marL="0" indent="642915">
              <a:spcBef>
                <a:spcPts val="703"/>
              </a:spcBef>
              <a:buClrTx/>
              <a:buSzTx/>
              <a:buFontTx/>
              <a:buNone/>
              <a:defRPr sz="1700">
                <a:solidFill>
                  <a:srgbClr val="5C86B9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10917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28/10/2017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61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solidFill>
                  <a:srgbClr val="FFFFFF"/>
                </a:solidFill>
              </a:endParaRPr>
            </a:p>
          </p:txBody>
        </p:sp>
        <p:sp>
          <p:nvSpPr>
            <p:cNvPr id="61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sp>
          <p:nvSpPr>
            <p:cNvPr id="61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dirty="0">
                <a:solidFill>
                  <a:srgbClr val="FFFFFF"/>
                </a:solidFill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61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1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61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61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61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fld id="{25B45348-177C-4BB5-B8EF-DDBAEDC0C6F5}" type="datetimeFigureOut">
              <a:rPr lang="it-IT"/>
              <a:pPr/>
              <a:t>28/10/2017</a:t>
            </a:fld>
            <a:endParaRPr lang="it-IT"/>
          </a:p>
        </p:txBody>
      </p:sp>
      <p:sp>
        <p:nvSpPr>
          <p:cNvPr id="61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endParaRPr lang="it-IT"/>
          </a:p>
        </p:txBody>
      </p:sp>
      <p:sp>
        <p:nvSpPr>
          <p:cNvPr id="61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fld id="{2618773C-2C92-461B-9B92-444C537D9152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7543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  <p:sldLayoutId id="2147483679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6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7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733" y="33668"/>
            <a:ext cx="5414010" cy="296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0" y="3284984"/>
            <a:ext cx="9144000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3200" b="1" dirty="0" smtClean="0">
                <a:solidFill>
                  <a:srgbClr val="FFFF00"/>
                </a:solidFill>
              </a:rPr>
              <a:t>VALUTARE IL BISOGNO DELLA PERSONA CON DISABILITA’: </a:t>
            </a:r>
          </a:p>
          <a:p>
            <a:pPr algn="ctr">
              <a:lnSpc>
                <a:spcPct val="150000"/>
              </a:lnSpc>
            </a:pPr>
            <a:r>
              <a:rPr lang="it-IT" sz="3200" b="1" dirty="0" smtClean="0">
                <a:solidFill>
                  <a:srgbClr val="FFFF00"/>
                </a:solidFill>
              </a:rPr>
              <a:t>DALL’ICF ALLE MATRICI ECOLOGICHE</a:t>
            </a:r>
            <a:endParaRPr lang="it-IT" sz="3200" b="1" dirty="0">
              <a:solidFill>
                <a:srgbClr val="FFFF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3258" y="5649767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00B0F0"/>
                </a:solidFill>
              </a:rPr>
              <a:t>Giampiero Lapini – Fondazione RICONOSCERSI</a:t>
            </a:r>
          </a:p>
          <a:p>
            <a:pPr algn="ctr"/>
            <a:r>
              <a:rPr lang="it-IT" dirty="0" smtClean="0">
                <a:solidFill>
                  <a:srgbClr val="00B0F0"/>
                </a:solidFill>
              </a:rPr>
              <a:t>Chiara Canali – ANFFAS Massa</a:t>
            </a:r>
          </a:p>
          <a:p>
            <a:pPr algn="ctr"/>
            <a:r>
              <a:rPr lang="it-IT" dirty="0" smtClean="0">
                <a:solidFill>
                  <a:srgbClr val="00B0F0"/>
                </a:solidFill>
              </a:rPr>
              <a:t>Firenze, 28 Ottobre 2017</a:t>
            </a:r>
            <a:endParaRPr lang="it-I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16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5273" y="1484784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VALUTARE IL BISOGNO DELLA PERSONA CON DISABILITA’</a:t>
            </a:r>
          </a:p>
          <a:p>
            <a:pPr algn="ctr"/>
            <a:endParaRPr lang="it-IT" sz="3200" dirty="0"/>
          </a:p>
          <a:p>
            <a:pPr algn="ctr"/>
            <a:r>
              <a:rPr lang="it-IT" sz="3200" dirty="0" smtClean="0"/>
              <a:t>=</a:t>
            </a:r>
          </a:p>
          <a:p>
            <a:pPr algn="ctr"/>
            <a:endParaRPr lang="it-IT" sz="3200" dirty="0"/>
          </a:p>
          <a:p>
            <a:pPr algn="ctr"/>
            <a:r>
              <a:rPr lang="it-IT" sz="3200" dirty="0" smtClean="0"/>
              <a:t>COSTRUIRE IL PROGETTO DI VITA</a:t>
            </a:r>
          </a:p>
          <a:p>
            <a:pPr algn="ctr"/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55320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1556792"/>
            <a:ext cx="892899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3200" dirty="0" smtClean="0"/>
              <a:t>IL PROGETTO INDIVIDUALE DI VITA</a:t>
            </a:r>
          </a:p>
          <a:p>
            <a:pPr algn="ctr">
              <a:lnSpc>
                <a:spcPct val="150000"/>
              </a:lnSpc>
            </a:pPr>
            <a:r>
              <a:rPr lang="it-IT" sz="3200" dirty="0" smtClean="0"/>
              <a:t>E’  L’ELEMENTO CENTRALE </a:t>
            </a:r>
          </a:p>
          <a:p>
            <a:pPr algn="ctr">
              <a:lnSpc>
                <a:spcPct val="150000"/>
              </a:lnSpc>
            </a:pPr>
            <a:r>
              <a:rPr lang="it-IT" sz="3200" dirty="0" smtClean="0"/>
              <a:t>DELLA NUOVA NORMATIVA </a:t>
            </a:r>
          </a:p>
          <a:p>
            <a:pPr algn="ctr">
              <a:lnSpc>
                <a:spcPct val="150000"/>
              </a:lnSpc>
            </a:pPr>
            <a:r>
              <a:rPr lang="it-IT" sz="3200" dirty="0" smtClean="0"/>
              <a:t>DEL DURANTE E DOPO DI NOI.</a:t>
            </a:r>
          </a:p>
          <a:p>
            <a:endParaRPr lang="it-IT" sz="3200" dirty="0"/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235853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452251"/>
            <a:ext cx="892899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rgbClr val="FFFF00"/>
                </a:solidFill>
              </a:rPr>
              <a:t>Attraverso il Progetto Individuale – Progetto di Vita la Legge 112/2017 compie una </a:t>
            </a:r>
            <a:r>
              <a:rPr lang="it-IT" sz="2400" b="1" dirty="0" smtClean="0">
                <a:solidFill>
                  <a:srgbClr val="00B0F0"/>
                </a:solidFill>
              </a:rPr>
              <a:t>svolta </a:t>
            </a:r>
            <a:r>
              <a:rPr lang="it-IT" sz="2400" b="1" dirty="0" smtClean="0">
                <a:solidFill>
                  <a:srgbClr val="00B0F0"/>
                </a:solidFill>
              </a:rPr>
              <a:t>sul modo di pensare e  organizzare i </a:t>
            </a:r>
            <a:r>
              <a:rPr lang="it-IT" sz="2400" b="1" dirty="0" smtClean="0">
                <a:solidFill>
                  <a:srgbClr val="00B0F0"/>
                </a:solidFill>
              </a:rPr>
              <a:t>servizi per la disabilità</a:t>
            </a:r>
            <a:r>
              <a:rPr lang="it-IT" sz="2400" dirty="0" smtClean="0">
                <a:solidFill>
                  <a:srgbClr val="FFFF00"/>
                </a:solidFill>
              </a:rPr>
              <a:t>:</a:t>
            </a:r>
          </a:p>
          <a:p>
            <a:endParaRPr lang="it-IT" sz="2400" dirty="0" smtClean="0"/>
          </a:p>
          <a:p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b="1" dirty="0" smtClean="0">
                <a:solidFill>
                  <a:srgbClr val="FFFF00"/>
                </a:solidFill>
              </a:rPr>
              <a:t>NO</a:t>
            </a:r>
            <a:r>
              <a:rPr lang="it-IT" sz="2400" dirty="0" smtClean="0"/>
              <a:t>: </a:t>
            </a:r>
            <a:r>
              <a:rPr lang="it-IT" sz="2400" b="1" dirty="0" smtClean="0">
                <a:solidFill>
                  <a:srgbClr val="00B0F0"/>
                </a:solidFill>
              </a:rPr>
              <a:t>NON SI PARTE PIÙ DAI PROGETTI DI STRUTTURA </a:t>
            </a:r>
            <a:r>
              <a:rPr lang="it-IT" sz="2400" dirty="0" smtClean="0"/>
              <a:t>dei </a:t>
            </a:r>
            <a:r>
              <a:rPr lang="it-IT" sz="2400" dirty="0" smtClean="0"/>
              <a:t>servizi (Requisiti strutturali, organizzativi e di personale, retta giornaliera, quota sociale / sanitaria) che rappresentano una sorta di catalogo, su cui scegliere quello più giusto per Appropriatezza (es. Regolamento 15 R della L.R. 41/05)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 smtClean="0"/>
          </a:p>
          <a:p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b="1" dirty="0" smtClean="0">
                <a:solidFill>
                  <a:srgbClr val="FFFF00"/>
                </a:solidFill>
              </a:rPr>
              <a:t>SI</a:t>
            </a:r>
            <a:r>
              <a:rPr lang="it-IT" sz="2400" dirty="0" smtClean="0"/>
              <a:t>: </a:t>
            </a:r>
            <a:r>
              <a:rPr lang="it-IT" sz="2400" b="1" dirty="0" smtClean="0">
                <a:solidFill>
                  <a:srgbClr val="00B0F0"/>
                </a:solidFill>
              </a:rPr>
              <a:t>PROGETTO INDIVIDUALE SU CUI COSTRUIRE IL SERVIZIO</a:t>
            </a:r>
            <a:r>
              <a:rPr lang="it-IT" sz="2400" dirty="0" smtClean="0"/>
              <a:t>: </a:t>
            </a:r>
            <a:r>
              <a:rPr lang="it-IT" sz="2400" dirty="0" smtClean="0"/>
              <a:t>struttura, organizzazione, personale, costi, rappresentano la risultante di una sintesi di tutti i progetti individuali delle persone interessate.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03301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1412776"/>
            <a:ext cx="89289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it-IT" sz="4800" dirty="0" smtClean="0"/>
              <a:t>IL PROGETTO INDIVIDUALE </a:t>
            </a:r>
          </a:p>
          <a:p>
            <a:pPr algn="ctr">
              <a:lnSpc>
                <a:spcPct val="200000"/>
              </a:lnSpc>
            </a:pPr>
            <a:endParaRPr lang="it-IT" sz="1400" dirty="0" smtClean="0"/>
          </a:p>
          <a:p>
            <a:pPr algn="ctr">
              <a:lnSpc>
                <a:spcPct val="200000"/>
              </a:lnSpc>
            </a:pPr>
            <a:r>
              <a:rPr lang="it-IT" sz="2800" dirty="0" smtClean="0"/>
              <a:t>NELLA NORMATIVA (NAZIONALE E REGIONALE)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02034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31514"/>
            <a:ext cx="896448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3AF200"/>
                </a:solidFill>
              </a:rPr>
              <a:t>Legge 112/2016: </a:t>
            </a:r>
          </a:p>
          <a:p>
            <a:pPr algn="ctr"/>
            <a:r>
              <a:rPr lang="it-IT" sz="2800" b="1" dirty="0" smtClean="0">
                <a:solidFill>
                  <a:srgbClr val="3AF200"/>
                </a:solidFill>
              </a:rPr>
              <a:t>Disposizioni </a:t>
            </a:r>
            <a:r>
              <a:rPr lang="it-IT" sz="2800" b="1" dirty="0">
                <a:solidFill>
                  <a:srgbClr val="3AF200"/>
                </a:solidFill>
              </a:rPr>
              <a:t>in materia di </a:t>
            </a:r>
            <a:r>
              <a:rPr lang="it-IT" sz="2800" b="1" dirty="0" smtClean="0">
                <a:solidFill>
                  <a:srgbClr val="3AF200"/>
                </a:solidFill>
              </a:rPr>
              <a:t>assistenza in </a:t>
            </a:r>
            <a:r>
              <a:rPr lang="it-IT" sz="2800" b="1" dirty="0">
                <a:solidFill>
                  <a:srgbClr val="3AF200"/>
                </a:solidFill>
              </a:rPr>
              <a:t>favore </a:t>
            </a:r>
            <a:endParaRPr lang="it-IT" sz="2800" b="1" dirty="0" smtClean="0">
              <a:solidFill>
                <a:srgbClr val="3AF200"/>
              </a:solidFill>
            </a:endParaRPr>
          </a:p>
          <a:p>
            <a:pPr algn="ctr"/>
            <a:r>
              <a:rPr lang="it-IT" sz="2800" b="1" dirty="0" smtClean="0">
                <a:solidFill>
                  <a:srgbClr val="3AF200"/>
                </a:solidFill>
              </a:rPr>
              <a:t>delle </a:t>
            </a:r>
            <a:r>
              <a:rPr lang="it-IT" sz="2800" b="1" dirty="0">
                <a:solidFill>
                  <a:srgbClr val="3AF200"/>
                </a:solidFill>
              </a:rPr>
              <a:t>persone </a:t>
            </a:r>
            <a:r>
              <a:rPr lang="it-IT" sz="2800" b="1" dirty="0" smtClean="0">
                <a:solidFill>
                  <a:srgbClr val="3AF200"/>
                </a:solidFill>
              </a:rPr>
              <a:t>con </a:t>
            </a:r>
            <a:r>
              <a:rPr lang="it-IT" sz="2800" b="1" dirty="0">
                <a:solidFill>
                  <a:srgbClr val="3AF200"/>
                </a:solidFill>
              </a:rPr>
              <a:t>disabilità grave </a:t>
            </a:r>
            <a:endParaRPr lang="it-IT" sz="2800" b="1" dirty="0" smtClean="0">
              <a:solidFill>
                <a:srgbClr val="3AF200"/>
              </a:solidFill>
            </a:endParaRPr>
          </a:p>
          <a:p>
            <a:pPr algn="ctr"/>
            <a:r>
              <a:rPr lang="it-IT" sz="2800" b="1" dirty="0" smtClean="0">
                <a:solidFill>
                  <a:srgbClr val="3AF200"/>
                </a:solidFill>
              </a:rPr>
              <a:t>prive del sostegno </a:t>
            </a:r>
            <a:r>
              <a:rPr lang="it-IT" sz="2800" b="1" dirty="0">
                <a:solidFill>
                  <a:srgbClr val="3AF200"/>
                </a:solidFill>
              </a:rPr>
              <a:t>familiare</a:t>
            </a:r>
            <a:r>
              <a:rPr lang="it-IT" sz="2800" b="1" dirty="0" smtClean="0">
                <a:solidFill>
                  <a:srgbClr val="3AF200"/>
                </a:solidFill>
              </a:rPr>
              <a:t>.</a:t>
            </a:r>
          </a:p>
          <a:p>
            <a:pPr algn="just"/>
            <a:r>
              <a:rPr lang="it-IT" sz="2800" b="1" dirty="0" smtClean="0">
                <a:solidFill>
                  <a:srgbClr val="00B0F0"/>
                </a:solidFill>
              </a:rPr>
              <a:t>Art</a:t>
            </a:r>
            <a:r>
              <a:rPr lang="it-IT" sz="2800" b="1" dirty="0">
                <a:solidFill>
                  <a:srgbClr val="00B0F0"/>
                </a:solidFill>
              </a:rPr>
              <a:t>. 1. </a:t>
            </a:r>
            <a:r>
              <a:rPr lang="it-IT" sz="2800" b="1" dirty="0" smtClean="0">
                <a:solidFill>
                  <a:srgbClr val="00B0F0"/>
                </a:solidFill>
              </a:rPr>
              <a:t>Finalità</a:t>
            </a:r>
          </a:p>
          <a:p>
            <a:pPr algn="just"/>
            <a:endParaRPr lang="it-IT" sz="800" b="1" dirty="0">
              <a:solidFill>
                <a:srgbClr val="3AF2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it-IT" sz="2800" dirty="0" smtClean="0"/>
              <a:t>La </a:t>
            </a:r>
            <a:r>
              <a:rPr lang="it-IT" sz="2800" dirty="0"/>
              <a:t>presente legge disciplina misure di </a:t>
            </a:r>
            <a:r>
              <a:rPr lang="it-IT" sz="2800" dirty="0">
                <a:solidFill>
                  <a:srgbClr val="FFFF00"/>
                </a:solidFill>
              </a:rPr>
              <a:t>assistenza, cura e protezione</a:t>
            </a:r>
            <a:r>
              <a:rPr lang="it-IT" sz="2800" dirty="0"/>
              <a:t> nel superiore interesse delle </a:t>
            </a:r>
            <a:r>
              <a:rPr lang="it-IT" sz="2800" dirty="0" smtClean="0"/>
              <a:t>persone con </a:t>
            </a:r>
            <a:r>
              <a:rPr lang="it-IT" sz="2800" dirty="0"/>
              <a:t>disabilità grave</a:t>
            </a:r>
            <a:r>
              <a:rPr lang="it-IT" sz="2800" dirty="0" smtClean="0"/>
              <a:t>, ……………………… </a:t>
            </a:r>
            <a:r>
              <a:rPr lang="it-IT" sz="2800" dirty="0"/>
              <a:t>Tali misure</a:t>
            </a:r>
            <a:r>
              <a:rPr lang="it-IT" sz="2800" dirty="0" smtClean="0"/>
              <a:t>, volte </a:t>
            </a:r>
            <a:r>
              <a:rPr lang="it-IT" sz="2800" dirty="0"/>
              <a:t>anche ad evitare l'istituzionalizzazione, sono integrate, con il coinvolgimento dei soggetti interessati</a:t>
            </a:r>
            <a:r>
              <a:rPr lang="it-IT" sz="2800" dirty="0" smtClean="0"/>
              <a:t>, nel </a:t>
            </a:r>
            <a:r>
              <a:rPr lang="it-IT" sz="2800" b="1" dirty="0">
                <a:solidFill>
                  <a:srgbClr val="FFFF00"/>
                </a:solidFill>
              </a:rPr>
              <a:t>progetto individuale di cui all'articolo 14 della legge 8 </a:t>
            </a:r>
            <a:r>
              <a:rPr lang="it-IT" sz="2800" b="1" dirty="0" smtClean="0">
                <a:solidFill>
                  <a:srgbClr val="FFFF00"/>
                </a:solidFill>
              </a:rPr>
              <a:t>novembre </a:t>
            </a:r>
            <a:r>
              <a:rPr lang="it-IT" sz="2800" b="1" dirty="0">
                <a:solidFill>
                  <a:srgbClr val="FFFF00"/>
                </a:solidFill>
              </a:rPr>
              <a:t>2000, n. 328,</a:t>
            </a:r>
            <a:r>
              <a:rPr lang="it-IT" sz="2800" dirty="0"/>
              <a:t> nel rispetto della </a:t>
            </a:r>
            <a:r>
              <a:rPr lang="it-IT" sz="2800" dirty="0" smtClean="0"/>
              <a:t>volontà delle </a:t>
            </a:r>
            <a:r>
              <a:rPr lang="it-IT" sz="2800" dirty="0"/>
              <a:t>persone con disabilità grave, ove possibile, dei loro genitori o di chi ne tutela gli interessi.</a:t>
            </a:r>
            <a:endParaRPr lang="it-IT" sz="2800" dirty="0" smtClean="0"/>
          </a:p>
        </p:txBody>
      </p:sp>
    </p:spTree>
    <p:extLst>
      <p:ext uri="{BB962C8B-B14F-4D97-AF65-F5344CB8AC3E}">
        <p14:creationId xmlns:p14="http://schemas.microsoft.com/office/powerpoint/2010/main" val="2416410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0"/>
            <a:ext cx="9144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3AF200"/>
                </a:solidFill>
              </a:rPr>
              <a:t>Progetto individuale </a:t>
            </a:r>
          </a:p>
          <a:p>
            <a:pPr algn="just"/>
            <a:r>
              <a:rPr lang="it-IT" sz="2000" b="1" dirty="0" smtClean="0">
                <a:solidFill>
                  <a:srgbClr val="3AF200"/>
                </a:solidFill>
              </a:rPr>
              <a:t>(Legge 328 del 13 </a:t>
            </a:r>
            <a:r>
              <a:rPr lang="it-IT" sz="2000" b="1" dirty="0">
                <a:solidFill>
                  <a:srgbClr val="3AF200"/>
                </a:solidFill>
              </a:rPr>
              <a:t>Novembre 2000:  "</a:t>
            </a:r>
            <a:r>
              <a:rPr lang="it-IT" sz="2000" b="1" i="1" dirty="0">
                <a:solidFill>
                  <a:srgbClr val="3AF200"/>
                </a:solidFill>
              </a:rPr>
              <a:t>Legge</a:t>
            </a:r>
            <a:r>
              <a:rPr lang="it-IT" sz="2000" b="1" dirty="0">
                <a:solidFill>
                  <a:srgbClr val="3AF200"/>
                </a:solidFill>
              </a:rPr>
              <a:t> quadro per la realizzazione </a:t>
            </a:r>
            <a:r>
              <a:rPr lang="it-IT" sz="2000" b="1" i="1" dirty="0">
                <a:solidFill>
                  <a:srgbClr val="3AF200"/>
                </a:solidFill>
              </a:rPr>
              <a:t>del</a:t>
            </a:r>
            <a:r>
              <a:rPr lang="it-IT" sz="2000" b="1" dirty="0">
                <a:solidFill>
                  <a:srgbClr val="3AF200"/>
                </a:solidFill>
              </a:rPr>
              <a:t> sistema integrato di interventi e servizi </a:t>
            </a:r>
            <a:r>
              <a:rPr lang="it-IT" sz="2000" b="1" dirty="0" smtClean="0">
                <a:solidFill>
                  <a:srgbClr val="3AF200"/>
                </a:solidFill>
              </a:rPr>
              <a:t>sociali«)</a:t>
            </a:r>
            <a:endParaRPr lang="it-IT" sz="2000" b="1" dirty="0">
              <a:solidFill>
                <a:srgbClr val="3AF200"/>
              </a:solidFill>
            </a:endParaRPr>
          </a:p>
          <a:p>
            <a:pPr algn="ctr"/>
            <a:endParaRPr lang="it-IT" sz="2400" b="1" dirty="0"/>
          </a:p>
          <a:p>
            <a:pPr algn="ctr"/>
            <a:r>
              <a:rPr lang="it-IT" sz="2400" b="1" dirty="0" smtClean="0">
                <a:solidFill>
                  <a:srgbClr val="00B0F0"/>
                </a:solidFill>
              </a:rPr>
              <a:t>Art</a:t>
            </a:r>
            <a:r>
              <a:rPr lang="it-IT" sz="2400" b="1" dirty="0">
                <a:solidFill>
                  <a:srgbClr val="00B0F0"/>
                </a:solidFill>
              </a:rPr>
              <a:t>. 14: </a:t>
            </a:r>
            <a:r>
              <a:rPr lang="it-IT" sz="2400" b="1" i="1" dirty="0">
                <a:solidFill>
                  <a:srgbClr val="00B0F0"/>
                </a:solidFill>
              </a:rPr>
              <a:t>Progetti individuali per le persone disabili</a:t>
            </a:r>
          </a:p>
          <a:p>
            <a:pPr algn="ctr">
              <a:lnSpc>
                <a:spcPct val="150000"/>
              </a:lnSpc>
            </a:pPr>
            <a:endParaRPr lang="it-IT" sz="2400" dirty="0">
              <a:solidFill>
                <a:srgbClr val="00B0F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2400" b="1" dirty="0"/>
              <a:t>Per realizzare la piena integrazione delle persone disabili</a:t>
            </a:r>
            <a:r>
              <a:rPr lang="it-IT" sz="2400" dirty="0"/>
              <a:t> di cui all'articolo 3 della legge 5 febbraio 1992, n. 104, nell'ambito della vita familiare e sociale, nonché nei percorsi dell'istruzione scolastica o professionale e del lavoro, </a:t>
            </a:r>
            <a:r>
              <a:rPr lang="it-IT" sz="2400" b="1" dirty="0">
                <a:solidFill>
                  <a:srgbClr val="FFFF00"/>
                </a:solidFill>
              </a:rPr>
              <a:t>i comuni, d'intesa con le aziende unità sanitarie locali, predispongono, su richiesta dell'interessato, un progetto individuale</a:t>
            </a:r>
            <a:r>
              <a:rPr lang="it-IT" sz="2400" dirty="0"/>
              <a:t>, secondo quanto stabilito al comma 2</a:t>
            </a:r>
            <a:r>
              <a:rPr lang="it-IT" sz="2400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404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0"/>
            <a:ext cx="914400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800" b="1" dirty="0"/>
          </a:p>
          <a:p>
            <a:pPr algn="ctr"/>
            <a:r>
              <a:rPr lang="it-IT" sz="2400" b="1" dirty="0" smtClean="0">
                <a:solidFill>
                  <a:srgbClr val="3AF200"/>
                </a:solidFill>
              </a:rPr>
              <a:t>Art</a:t>
            </a:r>
            <a:r>
              <a:rPr lang="it-IT" sz="2400" b="1" dirty="0">
                <a:solidFill>
                  <a:srgbClr val="3AF200"/>
                </a:solidFill>
              </a:rPr>
              <a:t>. </a:t>
            </a:r>
            <a:r>
              <a:rPr lang="it-IT" sz="2400" b="1" dirty="0" smtClean="0">
                <a:solidFill>
                  <a:srgbClr val="3AF200"/>
                </a:solidFill>
              </a:rPr>
              <a:t>14 L. 328/2000</a:t>
            </a:r>
            <a:r>
              <a:rPr lang="it-IT" sz="2400" b="1" dirty="0" smtClean="0"/>
              <a:t>: </a:t>
            </a:r>
            <a:r>
              <a:rPr lang="it-IT" sz="2400" b="1" i="1" dirty="0">
                <a:solidFill>
                  <a:srgbClr val="3AF200"/>
                </a:solidFill>
              </a:rPr>
              <a:t>Progetti individuali per le persone disabili</a:t>
            </a:r>
          </a:p>
          <a:p>
            <a:pPr algn="ctr">
              <a:lnSpc>
                <a:spcPct val="150000"/>
              </a:lnSpc>
            </a:pPr>
            <a:endParaRPr lang="it-IT" sz="8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it-IT" sz="2400" dirty="0" smtClean="0"/>
              <a:t> </a:t>
            </a:r>
            <a:r>
              <a:rPr lang="it-IT" sz="2400" dirty="0"/>
              <a:t>Nell'ambito delle risorse disponibili in base ai piani di cui agli articoli 18 e 19, </a:t>
            </a:r>
            <a:r>
              <a:rPr lang="it-IT" sz="2400" b="1" dirty="0">
                <a:solidFill>
                  <a:srgbClr val="00B0F0"/>
                </a:solidFill>
              </a:rPr>
              <a:t>il progetto individuale comprende</a:t>
            </a:r>
            <a:r>
              <a:rPr lang="it-IT" sz="2400" dirty="0"/>
              <a:t>, oltre alla </a:t>
            </a:r>
            <a:r>
              <a:rPr lang="it-IT" sz="2400" b="1" dirty="0">
                <a:solidFill>
                  <a:srgbClr val="FFFF00"/>
                </a:solidFill>
              </a:rPr>
              <a:t>valutazione diagnostico-funzionale</a:t>
            </a:r>
            <a:r>
              <a:rPr lang="it-IT" sz="2400" dirty="0"/>
              <a:t>, </a:t>
            </a:r>
            <a:r>
              <a:rPr lang="it-IT" sz="2400" b="1" dirty="0"/>
              <a:t>le </a:t>
            </a:r>
            <a:r>
              <a:rPr lang="it-IT" sz="2400" b="1" dirty="0">
                <a:solidFill>
                  <a:srgbClr val="FFFF00"/>
                </a:solidFill>
              </a:rPr>
              <a:t>prestazioni di cura e di riabilitazione</a:t>
            </a:r>
            <a:r>
              <a:rPr lang="it-IT" sz="2400" dirty="0"/>
              <a:t> a carico del Servizio sanitario nazionale, </a:t>
            </a:r>
            <a:r>
              <a:rPr lang="it-IT" sz="2400" b="1" dirty="0"/>
              <a:t>i </a:t>
            </a:r>
            <a:r>
              <a:rPr lang="it-IT" sz="2400" b="1" dirty="0">
                <a:solidFill>
                  <a:srgbClr val="FFFF00"/>
                </a:solidFill>
              </a:rPr>
              <a:t>servizi alla persona </a:t>
            </a:r>
            <a:r>
              <a:rPr lang="it-IT" sz="2400" b="1" dirty="0"/>
              <a:t>a cui provvede il comune</a:t>
            </a:r>
            <a:r>
              <a:rPr lang="it-IT" sz="2400" dirty="0"/>
              <a:t> in forma diretta o accreditata, </a:t>
            </a:r>
            <a:r>
              <a:rPr lang="it-IT" sz="2400" b="1" dirty="0">
                <a:solidFill>
                  <a:srgbClr val="FFFF00"/>
                </a:solidFill>
              </a:rPr>
              <a:t>con particolare riferimento al recupero e all'integrazione sociale</a:t>
            </a:r>
            <a:r>
              <a:rPr lang="it-IT" sz="2400" dirty="0"/>
              <a:t>, nonché </a:t>
            </a:r>
            <a:r>
              <a:rPr lang="it-IT" sz="2400" b="1" dirty="0"/>
              <a:t>le </a:t>
            </a:r>
            <a:r>
              <a:rPr lang="it-IT" sz="2400" b="1" dirty="0">
                <a:solidFill>
                  <a:srgbClr val="FFFF00"/>
                </a:solidFill>
              </a:rPr>
              <a:t>misure economiche </a:t>
            </a:r>
            <a:r>
              <a:rPr lang="it-IT" sz="2400" b="1" dirty="0"/>
              <a:t>necessarie per il superamento di condizioni di povertà, emarginazione ed esclusione sociale</a:t>
            </a:r>
            <a:r>
              <a:rPr lang="it-IT" sz="2400" dirty="0"/>
              <a:t>. Nel progetto individuale </a:t>
            </a:r>
            <a:r>
              <a:rPr lang="it-IT" sz="2400" dirty="0">
                <a:solidFill>
                  <a:srgbClr val="FFFF00"/>
                </a:solidFill>
              </a:rPr>
              <a:t>sono definiti le </a:t>
            </a:r>
            <a:r>
              <a:rPr lang="it-IT" sz="2400" b="1" dirty="0">
                <a:solidFill>
                  <a:srgbClr val="00B0F0"/>
                </a:solidFill>
              </a:rPr>
              <a:t>potenzialità</a:t>
            </a:r>
            <a:r>
              <a:rPr lang="it-IT" sz="2400" dirty="0"/>
              <a:t> </a:t>
            </a:r>
            <a:r>
              <a:rPr lang="it-IT" sz="2400" dirty="0">
                <a:solidFill>
                  <a:srgbClr val="FFFF00"/>
                </a:solidFill>
              </a:rPr>
              <a:t>e gli </a:t>
            </a:r>
            <a:r>
              <a:rPr lang="it-IT" sz="2400" b="1" dirty="0">
                <a:solidFill>
                  <a:srgbClr val="FFFF00"/>
                </a:solidFill>
              </a:rPr>
              <a:t>eventuali </a:t>
            </a:r>
            <a:r>
              <a:rPr lang="it-IT" sz="2800" b="1" dirty="0">
                <a:solidFill>
                  <a:srgbClr val="00B0F0"/>
                </a:solidFill>
              </a:rPr>
              <a:t>sostegni</a:t>
            </a:r>
            <a:r>
              <a:rPr lang="it-IT" sz="2400" dirty="0"/>
              <a:t> per il nucleo familiare.</a:t>
            </a:r>
          </a:p>
        </p:txBody>
      </p:sp>
      <p:cxnSp>
        <p:nvCxnSpPr>
          <p:cNvPr id="4" name="Connettore 1 3"/>
          <p:cNvCxnSpPr/>
          <p:nvPr/>
        </p:nvCxnSpPr>
        <p:spPr>
          <a:xfrm>
            <a:off x="2123728" y="6698769"/>
            <a:ext cx="2880320" cy="0"/>
          </a:xfrm>
          <a:prstGeom prst="line">
            <a:avLst/>
          </a:prstGeom>
          <a:ln w="317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98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94538" y="332656"/>
            <a:ext cx="885698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Ma la normativa sul Dopo di Noi non si limita a queste dichiarazioni, si spinge avanti a fare molti approfondimenti sul Progetto di vita. </a:t>
            </a:r>
          </a:p>
          <a:p>
            <a:endParaRPr lang="it-IT" sz="800" dirty="0" smtClean="0"/>
          </a:p>
          <a:p>
            <a:endParaRPr lang="it-IT" sz="2400" dirty="0"/>
          </a:p>
          <a:p>
            <a:r>
              <a:rPr lang="it-IT" sz="2400" dirty="0" smtClean="0">
                <a:solidFill>
                  <a:srgbClr val="3AF200"/>
                </a:solidFill>
              </a:rPr>
              <a:t>Decreto Ministeriale:</a:t>
            </a:r>
          </a:p>
          <a:p>
            <a:r>
              <a:rPr lang="it-IT" sz="800" dirty="0">
                <a:solidFill>
                  <a:srgbClr val="3AF200"/>
                </a:solidFill>
              </a:rPr>
              <a:t> </a:t>
            </a:r>
            <a:endParaRPr lang="it-IT" sz="800" dirty="0" smtClean="0">
              <a:solidFill>
                <a:srgbClr val="3AF200"/>
              </a:solidFill>
            </a:endParaRPr>
          </a:p>
          <a:p>
            <a:r>
              <a:rPr lang="it-IT" sz="2400" dirty="0" smtClean="0">
                <a:solidFill>
                  <a:srgbClr val="3AF200"/>
                </a:solidFill>
              </a:rPr>
              <a:t>Art. 2: Valutazione Multidimensionale e Progetto Personalizzato</a:t>
            </a:r>
          </a:p>
          <a:p>
            <a:endParaRPr lang="it-IT" sz="2400" dirty="0"/>
          </a:p>
          <a:p>
            <a:pPr algn="just"/>
            <a:r>
              <a:rPr lang="it-IT" sz="2400" dirty="0" smtClean="0"/>
              <a:t>…..  Nelle more della </a:t>
            </a:r>
            <a:r>
              <a:rPr lang="it-IT" sz="2400" dirty="0" smtClean="0">
                <a:solidFill>
                  <a:srgbClr val="00B0F0"/>
                </a:solidFill>
              </a:rPr>
              <a:t>revisione delle procedure di accertamento della disabilità e della definizione di strumenti nazionali di valutazione</a:t>
            </a:r>
            <a:r>
              <a:rPr lang="it-IT" sz="2400" dirty="0" smtClean="0"/>
              <a:t> ….  La valutazione multidimensionale analizza le diverse dimensioni del funzionamento della persona con disabilità in prospettiva della sua migliore </a:t>
            </a:r>
            <a:r>
              <a:rPr lang="it-IT" sz="3200" b="1" dirty="0" smtClean="0">
                <a:solidFill>
                  <a:srgbClr val="00B0F0"/>
                </a:solidFill>
              </a:rPr>
              <a:t>qualità della vita </a:t>
            </a:r>
            <a:r>
              <a:rPr lang="it-IT" sz="2400" dirty="0" smtClean="0"/>
              <a:t>…..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780027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36527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2800" b="1" dirty="0">
                <a:solidFill>
                  <a:srgbClr val="3AF200"/>
                </a:solidFill>
              </a:rPr>
              <a:t>Progetto individuale: </a:t>
            </a:r>
            <a:r>
              <a:rPr lang="it-IT" sz="2800" dirty="0">
                <a:solidFill>
                  <a:srgbClr val="3AF200"/>
                </a:solidFill>
              </a:rPr>
              <a:t>le specificazioni del decreto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0" y="908720"/>
            <a:ext cx="91440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it-IT" sz="2400" dirty="0" smtClean="0"/>
              <a:t>Accesso agli interventi previa Valutazione Multidimensionale effettuata da equipe </a:t>
            </a:r>
            <a:r>
              <a:rPr lang="it-IT" sz="2400" dirty="0" err="1" smtClean="0"/>
              <a:t>Multiprofessionali</a:t>
            </a:r>
            <a:r>
              <a:rPr lang="it-IT" sz="2400" dirty="0" smtClean="0"/>
              <a:t> con la presenza della componente clinica e sociale – In coerenza al modello di </a:t>
            </a:r>
            <a:r>
              <a:rPr lang="it-IT" sz="2400" dirty="0" smtClean="0">
                <a:solidFill>
                  <a:srgbClr val="FFFF00"/>
                </a:solidFill>
              </a:rPr>
              <a:t>funzionamento</a:t>
            </a:r>
            <a:r>
              <a:rPr lang="it-IT" sz="2400" dirty="0" smtClean="0"/>
              <a:t> </a:t>
            </a:r>
            <a:r>
              <a:rPr lang="it-IT" sz="2400" dirty="0" err="1" smtClean="0"/>
              <a:t>bio</a:t>
            </a:r>
            <a:r>
              <a:rPr lang="it-IT" sz="2400" dirty="0" smtClean="0"/>
              <a:t> – </a:t>
            </a:r>
            <a:r>
              <a:rPr lang="it-IT" sz="2400" dirty="0" err="1" smtClean="0"/>
              <a:t>psico</a:t>
            </a:r>
            <a:r>
              <a:rPr lang="it-IT" sz="2400" dirty="0" smtClean="0"/>
              <a:t> – sociale </a:t>
            </a:r>
            <a:r>
              <a:rPr lang="it-IT" sz="2400" dirty="0" smtClean="0">
                <a:solidFill>
                  <a:srgbClr val="FFFF00"/>
                </a:solidFill>
              </a:rPr>
              <a:t>(ICF)</a:t>
            </a:r>
          </a:p>
          <a:p>
            <a:pPr marL="342900" indent="-342900">
              <a:buFont typeface="+mj-lt"/>
              <a:buAutoNum type="arabicPeriod"/>
            </a:pPr>
            <a:endParaRPr lang="it-IT" sz="2400" dirty="0"/>
          </a:p>
          <a:p>
            <a:pPr marL="342900" indent="-342900" algn="just">
              <a:buFont typeface="+mj-lt"/>
              <a:buAutoNum type="arabicPeriod"/>
            </a:pPr>
            <a:r>
              <a:rPr lang="it-IT" sz="2400" dirty="0" smtClean="0">
                <a:solidFill>
                  <a:srgbClr val="FFFF00"/>
                </a:solidFill>
              </a:rPr>
              <a:t>Valutazione delle dimensioni del funzionamento </a:t>
            </a:r>
            <a:r>
              <a:rPr lang="it-IT" sz="2400" dirty="0"/>
              <a:t>della persona</a:t>
            </a:r>
            <a:r>
              <a:rPr lang="it-IT" sz="2400" dirty="0" smtClean="0"/>
              <a:t> (in attesa della revisione delle metodologie di accertamento della disabilità e della definizione degli strumenti nazionali di valutazione), </a:t>
            </a:r>
            <a:r>
              <a:rPr lang="it-IT" sz="2400" dirty="0" smtClean="0">
                <a:solidFill>
                  <a:srgbClr val="FFFF00"/>
                </a:solidFill>
              </a:rPr>
              <a:t>nella prospettiva della qualità della vita </a:t>
            </a:r>
            <a:r>
              <a:rPr lang="it-IT" sz="2400" dirty="0" smtClean="0"/>
              <a:t>e almeno: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rgbClr val="FFFF00"/>
                </a:solidFill>
              </a:rPr>
              <a:t>Cura della propria persona, inclusa la gestione delle terapie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rgbClr val="FFFF00"/>
                </a:solidFill>
              </a:rPr>
              <a:t>Mobilità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rgbClr val="FFFF00"/>
                </a:solidFill>
              </a:rPr>
              <a:t>Comunicazione e altre funzioni cognitive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rgbClr val="FFFF00"/>
                </a:solidFill>
              </a:rPr>
              <a:t>Attività strumentali e relazionali della vita quotidiana</a:t>
            </a:r>
          </a:p>
          <a:p>
            <a:pPr marL="342900" indent="-342900">
              <a:buFont typeface="+mj-lt"/>
              <a:buAutoNum type="arabicPeriod" startAt="3"/>
            </a:pP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272216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8284" y="66575"/>
            <a:ext cx="88569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b="1" dirty="0">
                <a:solidFill>
                  <a:srgbClr val="3AF200"/>
                </a:solidFill>
              </a:rPr>
              <a:t>Progetto individuale: </a:t>
            </a:r>
            <a:r>
              <a:rPr lang="it-IT" sz="2800" dirty="0">
                <a:solidFill>
                  <a:srgbClr val="3AF200"/>
                </a:solidFill>
              </a:rPr>
              <a:t>le specificazioni del decreto</a:t>
            </a:r>
          </a:p>
          <a:p>
            <a:endParaRPr lang="it-IT" sz="2400" dirty="0" smtClean="0"/>
          </a:p>
          <a:p>
            <a:endParaRPr lang="it-IT" sz="2400" dirty="0"/>
          </a:p>
          <a:p>
            <a:pPr algn="just"/>
            <a:r>
              <a:rPr lang="it-IT" sz="2400" dirty="0" smtClean="0">
                <a:solidFill>
                  <a:srgbClr val="FFFF00"/>
                </a:solidFill>
              </a:rPr>
              <a:t>Il </a:t>
            </a:r>
            <a:r>
              <a:rPr lang="it-IT" sz="2400" dirty="0">
                <a:solidFill>
                  <a:srgbClr val="FFFF00"/>
                </a:solidFill>
              </a:rPr>
              <a:t>progetto individua gli specifici </a:t>
            </a:r>
            <a:r>
              <a:rPr lang="it-IT" sz="2400" b="1" dirty="0">
                <a:solidFill>
                  <a:srgbClr val="00B0F0"/>
                </a:solidFill>
              </a:rPr>
              <a:t>sostegni</a:t>
            </a:r>
            <a:r>
              <a:rPr lang="it-IT" sz="2400" dirty="0">
                <a:solidFill>
                  <a:srgbClr val="FFFF00"/>
                </a:solidFill>
              </a:rPr>
              <a:t> </a:t>
            </a:r>
            <a:r>
              <a:rPr lang="it-IT" sz="2400" dirty="0"/>
              <a:t>di cui la persona con disabilità grave necessita</a:t>
            </a:r>
            <a:r>
              <a:rPr lang="it-IT" sz="2400" dirty="0" smtClean="0"/>
              <a:t>, a </a:t>
            </a:r>
            <a:r>
              <a:rPr lang="it-IT" sz="2400" dirty="0"/>
              <a:t>partire dalle </a:t>
            </a:r>
            <a:r>
              <a:rPr lang="it-IT" sz="2400" dirty="0">
                <a:solidFill>
                  <a:srgbClr val="00B0F0"/>
                </a:solidFill>
              </a:rPr>
              <a:t>prestazioni sanitarie, sociali e socio-sanitarie</a:t>
            </a:r>
            <a:r>
              <a:rPr lang="it-IT" sz="2400" dirty="0">
                <a:solidFill>
                  <a:srgbClr val="FFFF00"/>
                </a:solidFill>
              </a:rPr>
              <a:t> </a:t>
            </a:r>
            <a:r>
              <a:rPr lang="it-IT" sz="2400" dirty="0"/>
              <a:t>ed inclusi gli interventi e i servizi di cui all'art. 3</a:t>
            </a:r>
            <a:r>
              <a:rPr lang="it-IT" sz="2400" dirty="0" smtClean="0"/>
              <a:t>, a </a:t>
            </a:r>
            <a:r>
              <a:rPr lang="it-IT" sz="2400" dirty="0"/>
              <a:t>valere sulle risorse del Fondo, </a:t>
            </a:r>
            <a:r>
              <a:rPr lang="it-IT" sz="2400" dirty="0">
                <a:solidFill>
                  <a:srgbClr val="FFFF00"/>
                </a:solidFill>
              </a:rPr>
              <a:t>in coerenza </a:t>
            </a:r>
            <a:r>
              <a:rPr lang="it-IT" sz="2400" dirty="0"/>
              <a:t>con la valutazione multidimensionale e </a:t>
            </a:r>
            <a:r>
              <a:rPr lang="it-IT" sz="2400" dirty="0">
                <a:solidFill>
                  <a:srgbClr val="FFFF00"/>
                </a:solidFill>
              </a:rPr>
              <a:t>con le risorse disponibili</a:t>
            </a:r>
            <a:r>
              <a:rPr lang="it-IT" sz="2400" dirty="0" smtClean="0">
                <a:solidFill>
                  <a:srgbClr val="FFFF00"/>
                </a:solidFill>
              </a:rPr>
              <a:t>, in </a:t>
            </a:r>
            <a:r>
              <a:rPr lang="it-IT" sz="2400" dirty="0">
                <a:solidFill>
                  <a:srgbClr val="FFFF00"/>
                </a:solidFill>
              </a:rPr>
              <a:t>funzione del miglioramento della </a:t>
            </a:r>
            <a:r>
              <a:rPr lang="it-IT" sz="2400" b="1" dirty="0">
                <a:solidFill>
                  <a:srgbClr val="00B0F0"/>
                </a:solidFill>
              </a:rPr>
              <a:t>qualità di vita </a:t>
            </a:r>
            <a:r>
              <a:rPr lang="it-IT" sz="2400" dirty="0"/>
              <a:t>e della </a:t>
            </a:r>
            <a:r>
              <a:rPr lang="it-IT" sz="2400" dirty="0">
                <a:solidFill>
                  <a:srgbClr val="FFFF00"/>
                </a:solidFill>
              </a:rPr>
              <a:t>corretta allocazione delle risorse </a:t>
            </a:r>
            <a:r>
              <a:rPr lang="it-IT" sz="2400" dirty="0"/>
              <a:t>medesime. </a:t>
            </a:r>
            <a:r>
              <a:rPr lang="it-IT" sz="2400" dirty="0" smtClean="0"/>
              <a:t>Nel caso </a:t>
            </a:r>
            <a:r>
              <a:rPr lang="it-IT" sz="2400" dirty="0"/>
              <a:t>la persona sia già stata valutata e disponga di un progetto per finalità diverse da quelle di cui </a:t>
            </a:r>
            <a:r>
              <a:rPr lang="it-IT" sz="2400" dirty="0" smtClean="0"/>
              <a:t>al presente </a:t>
            </a:r>
            <a:r>
              <a:rPr lang="it-IT" sz="2400" dirty="0"/>
              <a:t>decreto, la valutazione e la progettazione sono integrate con gli interventi e i </a:t>
            </a:r>
            <a:r>
              <a:rPr lang="it-IT" sz="2400" dirty="0" smtClean="0"/>
              <a:t>servizi </a:t>
            </a:r>
            <a:r>
              <a:rPr lang="it-IT" sz="2400" dirty="0"/>
              <a:t>di cui all'art. 3</a:t>
            </a:r>
            <a:r>
              <a:rPr lang="it-IT" sz="2400" dirty="0" smtClean="0"/>
              <a:t>. Il </a:t>
            </a:r>
            <a:r>
              <a:rPr lang="it-IT" sz="2400" dirty="0"/>
              <a:t>progetto personalizzato contiene il </a:t>
            </a:r>
            <a:r>
              <a:rPr lang="it-IT" sz="2400" dirty="0">
                <a:solidFill>
                  <a:srgbClr val="00B0F0"/>
                </a:solidFill>
              </a:rPr>
              <a:t>budget di progetto</a:t>
            </a:r>
            <a:r>
              <a:rPr lang="it-IT" sz="2400" dirty="0"/>
              <a:t>, </a:t>
            </a:r>
            <a:r>
              <a:rPr lang="it-IT" sz="2400" dirty="0" smtClean="0">
                <a:solidFill>
                  <a:srgbClr val="FFFF00"/>
                </a:solidFill>
              </a:rPr>
              <a:t>quale insieme di tutte le risorse umane, economiche</a:t>
            </a:r>
            <a:r>
              <a:rPr lang="it-IT" sz="2400" dirty="0">
                <a:solidFill>
                  <a:srgbClr val="FFFF00"/>
                </a:solidFill>
              </a:rPr>
              <a:t>, strumentali</a:t>
            </a:r>
            <a:r>
              <a:rPr lang="it-IT" sz="2400" dirty="0"/>
              <a:t> </a:t>
            </a:r>
            <a:r>
              <a:rPr lang="it-IT" sz="2400" dirty="0">
                <a:solidFill>
                  <a:srgbClr val="FFFF00"/>
                </a:solidFill>
              </a:rPr>
              <a:t>da poter utilizzare in maniera flessibile, dinamica ed integrata.</a:t>
            </a:r>
          </a:p>
        </p:txBody>
      </p:sp>
    </p:spTree>
    <p:extLst>
      <p:ext uri="{BB962C8B-B14F-4D97-AF65-F5344CB8AC3E}">
        <p14:creationId xmlns:p14="http://schemas.microsoft.com/office/powerpoint/2010/main" val="355210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0993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2800" b="1" dirty="0">
                <a:solidFill>
                  <a:srgbClr val="3AF200"/>
                </a:solidFill>
              </a:rPr>
              <a:t>Progetto </a:t>
            </a:r>
            <a:r>
              <a:rPr lang="it-IT" sz="2800" b="1" dirty="0" smtClean="0">
                <a:solidFill>
                  <a:srgbClr val="3AF200"/>
                </a:solidFill>
              </a:rPr>
              <a:t>individuale: </a:t>
            </a:r>
            <a:r>
              <a:rPr lang="it-IT" sz="2800" dirty="0" smtClean="0">
                <a:solidFill>
                  <a:srgbClr val="3AF200"/>
                </a:solidFill>
              </a:rPr>
              <a:t>le specificazioni del decreto</a:t>
            </a:r>
            <a:endParaRPr lang="it-IT" sz="2800" dirty="0">
              <a:solidFill>
                <a:srgbClr val="3AF2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0" y="887135"/>
            <a:ext cx="91440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it-IT" sz="2400" dirty="0" smtClean="0">
                <a:solidFill>
                  <a:srgbClr val="00B0F0"/>
                </a:solidFill>
              </a:rPr>
              <a:t>Il Progetto Individuale è definito assicurando</a:t>
            </a:r>
            <a:r>
              <a:rPr lang="it-IT" sz="2400" dirty="0" smtClean="0"/>
              <a:t>:</a:t>
            </a:r>
          </a:p>
          <a:p>
            <a:pPr marL="800100" lvl="1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/>
              <a:t>La più ampia partecipazione della PcD , tenendo conto in </a:t>
            </a:r>
            <a:endParaRPr lang="it-IT" sz="2400" dirty="0" smtClean="0"/>
          </a:p>
          <a:p>
            <a:pPr marL="801688" lvl="1"/>
            <a:r>
              <a:rPr lang="it-IT" sz="2400" dirty="0" smtClean="0"/>
              <a:t>particolare </a:t>
            </a:r>
            <a:r>
              <a:rPr lang="it-IT" sz="2400" dirty="0"/>
              <a:t>dei suoi </a:t>
            </a:r>
            <a:r>
              <a:rPr lang="it-IT" sz="2400" dirty="0">
                <a:solidFill>
                  <a:srgbClr val="FFFF00"/>
                </a:solidFill>
              </a:rPr>
              <a:t>desideri, aspettative, </a:t>
            </a:r>
            <a:r>
              <a:rPr lang="it-IT" sz="2400" dirty="0" smtClean="0">
                <a:solidFill>
                  <a:srgbClr val="FFFF00"/>
                </a:solidFill>
              </a:rPr>
              <a:t>preferenze</a:t>
            </a:r>
          </a:p>
          <a:p>
            <a:pPr marL="800100" lvl="1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L’</a:t>
            </a:r>
            <a:r>
              <a:rPr lang="it-IT" sz="2400" dirty="0" smtClean="0">
                <a:solidFill>
                  <a:srgbClr val="FFFF00"/>
                </a:solidFill>
              </a:rPr>
              <a:t>autodeterminazione</a:t>
            </a:r>
            <a:r>
              <a:rPr lang="it-IT" sz="2400" dirty="0" smtClean="0"/>
              <a:t> e, in particolare per le persone con </a:t>
            </a:r>
          </a:p>
          <a:p>
            <a:pPr marL="801688" lvl="1"/>
            <a:r>
              <a:rPr lang="it-IT" sz="2400" dirty="0" smtClean="0"/>
              <a:t>D.I. e  del neurosviluppo, il </a:t>
            </a:r>
            <a:r>
              <a:rPr lang="it-IT" sz="2400" dirty="0" smtClean="0">
                <a:solidFill>
                  <a:srgbClr val="FFFF00"/>
                </a:solidFill>
              </a:rPr>
              <a:t>supporto alla comprensione </a:t>
            </a:r>
            <a:r>
              <a:rPr lang="it-IT" sz="2400" dirty="0" smtClean="0"/>
              <a:t>delle misure proposte e alla </a:t>
            </a:r>
            <a:r>
              <a:rPr lang="it-IT" sz="2400" dirty="0" smtClean="0">
                <a:solidFill>
                  <a:srgbClr val="FFFF00"/>
                </a:solidFill>
              </a:rPr>
              <a:t>presa di decisioni</a:t>
            </a:r>
          </a:p>
          <a:p>
            <a:pPr marL="800100" lvl="1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La definizione delle </a:t>
            </a:r>
            <a:r>
              <a:rPr lang="it-IT" sz="2400" dirty="0" smtClean="0">
                <a:solidFill>
                  <a:srgbClr val="FFFF00"/>
                </a:solidFill>
              </a:rPr>
              <a:t>metodologie di monitoraggio, verifica </a:t>
            </a:r>
            <a:r>
              <a:rPr lang="it-IT" sz="2400" dirty="0" smtClean="0"/>
              <a:t>ed eventuale </a:t>
            </a:r>
            <a:r>
              <a:rPr lang="it-IT" sz="2400" dirty="0" smtClean="0">
                <a:solidFill>
                  <a:srgbClr val="FFFF00"/>
                </a:solidFill>
              </a:rPr>
              <a:t>revisione del Progetto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 startAt="4"/>
            </a:pPr>
            <a:r>
              <a:rPr lang="it-IT" sz="2400" dirty="0" smtClean="0"/>
              <a:t>Il Progetto deve prevedere:</a:t>
            </a:r>
          </a:p>
          <a:p>
            <a:pPr marL="914400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Programmi di </a:t>
            </a:r>
            <a:r>
              <a:rPr lang="it-IT" sz="2400" dirty="0" smtClean="0">
                <a:solidFill>
                  <a:srgbClr val="FFFF00"/>
                </a:solidFill>
              </a:rPr>
              <a:t>accrescimento della consapevolezza</a:t>
            </a:r>
          </a:p>
          <a:p>
            <a:pPr marL="914400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Programmi di </a:t>
            </a:r>
            <a:r>
              <a:rPr lang="it-IT" sz="2400" dirty="0" smtClean="0">
                <a:solidFill>
                  <a:srgbClr val="FFFF00"/>
                </a:solidFill>
              </a:rPr>
              <a:t>accompagnamento verso l’Autonomia</a:t>
            </a:r>
          </a:p>
          <a:p>
            <a:pPr marL="914400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Programmi di </a:t>
            </a:r>
            <a:r>
              <a:rPr lang="it-IT" sz="2400" dirty="0" smtClean="0">
                <a:solidFill>
                  <a:srgbClr val="FFFF00"/>
                </a:solidFill>
              </a:rPr>
              <a:t>abilitazione e sviluppo di competenze per l’autonomia e l’inclusione</a:t>
            </a:r>
            <a:endParaRPr lang="it-IT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9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836712"/>
            <a:ext cx="88569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800" dirty="0" smtClean="0"/>
          </a:p>
          <a:p>
            <a:pPr algn="ctr"/>
            <a:endParaRPr lang="it-IT" sz="2800" dirty="0"/>
          </a:p>
          <a:p>
            <a:pPr algn="ctr"/>
            <a:endParaRPr lang="it-IT" sz="2800" dirty="0" smtClean="0"/>
          </a:p>
          <a:p>
            <a:pPr algn="ctr"/>
            <a:endParaRPr lang="it-IT" sz="2800" dirty="0" smtClean="0"/>
          </a:p>
          <a:p>
            <a:pPr algn="ctr"/>
            <a:r>
              <a:rPr lang="it-IT" sz="2800" dirty="0" smtClean="0"/>
              <a:t>LA NORMATIVA REGIONALE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88513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29380"/>
            <a:ext cx="9144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b="1" dirty="0">
                <a:solidFill>
                  <a:srgbClr val="3AF200"/>
                </a:solidFill>
              </a:rPr>
              <a:t>Progetto </a:t>
            </a:r>
            <a:r>
              <a:rPr lang="it-IT" sz="2800" b="1" dirty="0" smtClean="0">
                <a:solidFill>
                  <a:srgbClr val="3AF200"/>
                </a:solidFill>
              </a:rPr>
              <a:t>individuale: </a:t>
            </a:r>
            <a:r>
              <a:rPr lang="it-IT" sz="2800" dirty="0" smtClean="0">
                <a:solidFill>
                  <a:srgbClr val="3AF200"/>
                </a:solidFill>
              </a:rPr>
              <a:t>specificazioni della DGR 753/17</a:t>
            </a:r>
            <a:endParaRPr lang="it-IT" sz="2800" dirty="0">
              <a:solidFill>
                <a:srgbClr val="3AF200"/>
              </a:solidFill>
            </a:endParaRPr>
          </a:p>
          <a:p>
            <a:endParaRPr lang="it-IT" sz="800" dirty="0"/>
          </a:p>
          <a:p>
            <a:pPr algn="just"/>
            <a:r>
              <a:rPr lang="it-IT" sz="2400" dirty="0" smtClean="0"/>
              <a:t>La </a:t>
            </a:r>
            <a:r>
              <a:rPr lang="it-IT" sz="2400" u="sng" dirty="0"/>
              <a:t>Valutazione multidimensionale</a:t>
            </a:r>
            <a:r>
              <a:rPr lang="it-IT" sz="2400" dirty="0"/>
              <a:t> finalizzata all’individuazione della gravità del </a:t>
            </a:r>
            <a:r>
              <a:rPr lang="it-IT" sz="2400" b="1" dirty="0"/>
              <a:t>bisogno</a:t>
            </a:r>
            <a:r>
              <a:rPr lang="it-IT" sz="2400" dirty="0"/>
              <a:t> </a:t>
            </a:r>
            <a:r>
              <a:rPr lang="it-IT" sz="2400" dirty="0" smtClean="0"/>
              <a:t>della persona </a:t>
            </a:r>
            <a:r>
              <a:rPr lang="it-IT" sz="2400" dirty="0"/>
              <a:t>non autosufficiente è (art 13, comma 2) “[…] effettuata, con riferimento </a:t>
            </a:r>
            <a:r>
              <a:rPr lang="it-IT" sz="2400" dirty="0" smtClean="0"/>
              <a:t>alle </a:t>
            </a:r>
            <a:r>
              <a:rPr lang="it-IT" sz="2400" dirty="0"/>
              <a:t>aree </a:t>
            </a:r>
            <a:r>
              <a:rPr lang="it-IT" sz="2400" dirty="0" smtClean="0"/>
              <a:t>di bisogno </a:t>
            </a:r>
            <a:r>
              <a:rPr lang="it-IT" sz="2400" dirty="0"/>
              <a:t>individuate dalla classificazione internazionale del funzionamento della disabilità </a:t>
            </a:r>
            <a:r>
              <a:rPr lang="it-IT" sz="2400" dirty="0" smtClean="0"/>
              <a:t>e della </a:t>
            </a:r>
            <a:r>
              <a:rPr lang="it-IT" sz="2400" dirty="0"/>
              <a:t>salute (ICF) approvata dall’Organizzazione mondiale della sanità (OMS), sulla base </a:t>
            </a:r>
            <a:r>
              <a:rPr lang="it-IT" sz="2400" dirty="0" smtClean="0"/>
              <a:t>dei seguenti </a:t>
            </a:r>
            <a:r>
              <a:rPr lang="it-IT" sz="2400" dirty="0"/>
              <a:t>criteri: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it-IT" sz="2400" b="1" dirty="0" smtClean="0">
                <a:solidFill>
                  <a:srgbClr val="00B0F0"/>
                </a:solidFill>
              </a:rPr>
              <a:t>stato </a:t>
            </a:r>
            <a:r>
              <a:rPr lang="it-IT" sz="2400" b="1" dirty="0">
                <a:solidFill>
                  <a:srgbClr val="00B0F0"/>
                </a:solidFill>
              </a:rPr>
              <a:t>di salute funzionale organico</a:t>
            </a:r>
            <a:r>
              <a:rPr lang="it-IT" sz="2400" dirty="0"/>
              <a:t>, con riferimento alla dipendenza nelle </a:t>
            </a:r>
            <a:r>
              <a:rPr lang="it-IT" sz="2400" u="sng" dirty="0">
                <a:solidFill>
                  <a:srgbClr val="FFFF00"/>
                </a:solidFill>
              </a:rPr>
              <a:t>attività di </a:t>
            </a:r>
            <a:r>
              <a:rPr lang="it-IT" sz="2400" u="sng" dirty="0" smtClean="0">
                <a:solidFill>
                  <a:srgbClr val="FFFF00"/>
                </a:solidFill>
              </a:rPr>
              <a:t>base della </a:t>
            </a:r>
            <a:r>
              <a:rPr lang="it-IT" sz="2400" u="sng" dirty="0">
                <a:solidFill>
                  <a:srgbClr val="FFFF00"/>
                </a:solidFill>
              </a:rPr>
              <a:t>vita quotidiana</a:t>
            </a:r>
            <a:r>
              <a:rPr lang="it-IT" sz="2400" dirty="0"/>
              <a:t>, alle </a:t>
            </a:r>
            <a:r>
              <a:rPr lang="it-IT" sz="2400" u="sng" dirty="0">
                <a:solidFill>
                  <a:srgbClr val="FFFF00"/>
                </a:solidFill>
              </a:rPr>
              <a:t>attività strumentali della vita quotidiana</a:t>
            </a:r>
            <a:r>
              <a:rPr lang="it-IT" sz="2400" dirty="0"/>
              <a:t>, al </a:t>
            </a:r>
            <a:r>
              <a:rPr lang="it-IT" sz="2400" u="sng" dirty="0">
                <a:solidFill>
                  <a:srgbClr val="FFFF00"/>
                </a:solidFill>
              </a:rPr>
              <a:t>quadro clinico</a:t>
            </a:r>
            <a:r>
              <a:rPr lang="it-IT" sz="2400" dirty="0"/>
              <a:t>, al </a:t>
            </a:r>
            <a:r>
              <a:rPr lang="it-IT" sz="2400" u="sng" dirty="0" smtClean="0">
                <a:solidFill>
                  <a:srgbClr val="FFFF00"/>
                </a:solidFill>
              </a:rPr>
              <a:t>bisogno infermieristico</a:t>
            </a:r>
            <a:r>
              <a:rPr lang="it-IT" sz="2400" dirty="0"/>
              <a:t>;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it-IT" sz="2400" b="1" dirty="0" smtClean="0">
                <a:solidFill>
                  <a:srgbClr val="00B0F0"/>
                </a:solidFill>
              </a:rPr>
              <a:t>condizioni </a:t>
            </a:r>
            <a:r>
              <a:rPr lang="it-IT" sz="2400" b="1" dirty="0">
                <a:solidFill>
                  <a:srgbClr val="00B0F0"/>
                </a:solidFill>
              </a:rPr>
              <a:t>cognitive comportamentali</a:t>
            </a:r>
            <a:r>
              <a:rPr lang="it-IT" sz="2400" dirty="0"/>
              <a:t>, con riferimento allo </a:t>
            </a:r>
            <a:r>
              <a:rPr lang="it-IT" sz="2400" u="sng" dirty="0">
                <a:solidFill>
                  <a:srgbClr val="FFFF00"/>
                </a:solidFill>
              </a:rPr>
              <a:t>stato mentale</a:t>
            </a:r>
            <a:r>
              <a:rPr lang="it-IT" sz="2400" dirty="0"/>
              <a:t>, ai </a:t>
            </a:r>
            <a:r>
              <a:rPr lang="it-IT" sz="2400" u="sng" dirty="0">
                <a:solidFill>
                  <a:srgbClr val="FFFF00"/>
                </a:solidFill>
              </a:rPr>
              <a:t>disturbi </a:t>
            </a:r>
            <a:r>
              <a:rPr lang="it-IT" sz="2400" u="sng" dirty="0" smtClean="0">
                <a:solidFill>
                  <a:srgbClr val="FFFF00"/>
                </a:solidFill>
              </a:rPr>
              <a:t>del comportamento</a:t>
            </a:r>
            <a:r>
              <a:rPr lang="it-IT" sz="2400" dirty="0" smtClean="0">
                <a:solidFill>
                  <a:srgbClr val="FFFF00"/>
                </a:solidFill>
              </a:rPr>
              <a:t> </a:t>
            </a:r>
            <a:r>
              <a:rPr lang="it-IT" sz="2400" dirty="0"/>
              <a:t>ed ai </a:t>
            </a:r>
            <a:r>
              <a:rPr lang="it-IT" sz="2400" u="sng" dirty="0">
                <a:solidFill>
                  <a:srgbClr val="FFFF00"/>
                </a:solidFill>
              </a:rPr>
              <a:t>disturbi dell’umore</a:t>
            </a:r>
            <a:r>
              <a:rPr lang="it-IT" sz="2400" dirty="0"/>
              <a:t>;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it-IT" sz="2400" b="1" dirty="0" smtClean="0">
                <a:solidFill>
                  <a:srgbClr val="00B0F0"/>
                </a:solidFill>
              </a:rPr>
              <a:t>situazione </a:t>
            </a:r>
            <a:r>
              <a:rPr lang="it-IT" sz="2400" b="1" dirty="0">
                <a:solidFill>
                  <a:srgbClr val="00B0F0"/>
                </a:solidFill>
              </a:rPr>
              <a:t>socio ambientale e familiare</a:t>
            </a:r>
            <a:r>
              <a:rPr lang="it-IT" sz="2400" dirty="0"/>
              <a:t>, con riferimento alla </a:t>
            </a:r>
            <a:r>
              <a:rPr lang="it-IT" sz="2400" u="sng" dirty="0">
                <a:solidFill>
                  <a:srgbClr val="FFFF00"/>
                </a:solidFill>
              </a:rPr>
              <a:t>rete assistenziale presente</a:t>
            </a:r>
            <a:r>
              <a:rPr lang="it-IT" sz="2400" dirty="0"/>
              <a:t>, </a:t>
            </a:r>
            <a:r>
              <a:rPr lang="it-IT" sz="2400" dirty="0" smtClean="0"/>
              <a:t>alla </a:t>
            </a:r>
            <a:r>
              <a:rPr lang="it-IT" sz="2400" u="sng" dirty="0" smtClean="0">
                <a:solidFill>
                  <a:srgbClr val="FFFF00"/>
                </a:solidFill>
              </a:rPr>
              <a:t>situazione </a:t>
            </a:r>
            <a:r>
              <a:rPr lang="it-IT" sz="2400" u="sng" dirty="0">
                <a:solidFill>
                  <a:srgbClr val="FFFF00"/>
                </a:solidFill>
              </a:rPr>
              <a:t>socio-economica</a:t>
            </a:r>
            <a:r>
              <a:rPr lang="it-IT" sz="2400" dirty="0"/>
              <a:t>, alla </a:t>
            </a:r>
            <a:r>
              <a:rPr lang="it-IT" sz="2400" u="sng" dirty="0">
                <a:solidFill>
                  <a:srgbClr val="FFFF00"/>
                </a:solidFill>
              </a:rPr>
              <a:t>condizione </a:t>
            </a:r>
            <a:r>
              <a:rPr lang="it-IT" sz="2400" u="sng" dirty="0" smtClean="0">
                <a:solidFill>
                  <a:srgbClr val="FFFF00"/>
                </a:solidFill>
              </a:rPr>
              <a:t>abitativa</a:t>
            </a:r>
            <a:r>
              <a:rPr lang="it-IT" sz="2400" dirty="0" smtClean="0"/>
              <a:t> ed </a:t>
            </a:r>
            <a:r>
              <a:rPr lang="it-IT" sz="2400" dirty="0"/>
              <a:t>al livello di </a:t>
            </a:r>
            <a:r>
              <a:rPr lang="it-IT" sz="2400" u="sng" dirty="0">
                <a:solidFill>
                  <a:srgbClr val="FFFF00"/>
                </a:solidFill>
              </a:rPr>
              <a:t>copertura </a:t>
            </a:r>
            <a:r>
              <a:rPr lang="it-IT" sz="2400" u="sng" dirty="0" smtClean="0">
                <a:solidFill>
                  <a:srgbClr val="FFFF00"/>
                </a:solidFill>
              </a:rPr>
              <a:t>assistenziale quotidiano</a:t>
            </a:r>
            <a:r>
              <a:rPr lang="it-IT" sz="24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427243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96" y="465755"/>
            <a:ext cx="8708231" cy="433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-1" y="4919008"/>
            <a:ext cx="90622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Questi sono gli strumenti abitualmente utilizzati nelle </a:t>
            </a:r>
            <a:r>
              <a:rPr lang="it-IT" sz="2400" dirty="0" smtClean="0">
                <a:solidFill>
                  <a:srgbClr val="FFFF00"/>
                </a:solidFill>
              </a:rPr>
              <a:t>Unità di Valutazione Multidisciplinar</a:t>
            </a:r>
            <a:r>
              <a:rPr lang="it-IT" sz="2400" dirty="0" smtClean="0"/>
              <a:t>i: sono orientati soprattutto alla valutazione degli </a:t>
            </a:r>
            <a:r>
              <a:rPr lang="it-IT" sz="2400" dirty="0" smtClean="0">
                <a:solidFill>
                  <a:srgbClr val="00B0F0"/>
                </a:solidFill>
              </a:rPr>
              <a:t>Anziani</a:t>
            </a:r>
            <a:r>
              <a:rPr lang="it-IT" sz="2400" dirty="0" smtClean="0"/>
              <a:t> </a:t>
            </a:r>
            <a:r>
              <a:rPr lang="it-IT" sz="2400" dirty="0" smtClean="0">
                <a:solidFill>
                  <a:srgbClr val="00B0F0"/>
                </a:solidFill>
              </a:rPr>
              <a:t>Non Autosufficienti </a:t>
            </a:r>
            <a:r>
              <a:rPr lang="it-IT" sz="2400" dirty="0" smtClean="0"/>
              <a:t> non ci aiutano del tutto per il Progetto Individuale di Vita della persona con disabilità per il Durante e Dopo di </a:t>
            </a:r>
            <a:r>
              <a:rPr lang="it-IT" sz="2400" dirty="0" smtClean="0"/>
              <a:t>Noi (</a:t>
            </a:r>
            <a:r>
              <a:rPr lang="it-IT" sz="2400" dirty="0" smtClean="0">
                <a:solidFill>
                  <a:srgbClr val="00B0F0"/>
                </a:solidFill>
              </a:rPr>
              <a:t>insufficienti soprattutto per la </a:t>
            </a:r>
            <a:r>
              <a:rPr lang="it-IT" sz="2400" dirty="0" err="1" smtClean="0">
                <a:solidFill>
                  <a:srgbClr val="00B0F0"/>
                </a:solidFill>
              </a:rPr>
              <a:t>QdV</a:t>
            </a:r>
            <a:r>
              <a:rPr lang="it-IT" sz="2400" dirty="0" smtClean="0"/>
              <a:t>)</a:t>
            </a:r>
            <a:endParaRPr lang="it-IT" sz="24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483768" y="4090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DGR 370-2010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62598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0"/>
            <a:ext cx="892899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2800" b="1" dirty="0" smtClean="0">
                <a:solidFill>
                  <a:srgbClr val="3AF200"/>
                </a:solidFill>
              </a:rPr>
              <a:t>Progetto individuale: </a:t>
            </a:r>
            <a:r>
              <a:rPr lang="it-IT" sz="2800" dirty="0">
                <a:solidFill>
                  <a:srgbClr val="3AF200"/>
                </a:solidFill>
              </a:rPr>
              <a:t>le specificazioni </a:t>
            </a:r>
            <a:r>
              <a:rPr lang="it-IT" sz="2800" dirty="0" smtClean="0">
                <a:solidFill>
                  <a:srgbClr val="3AF200"/>
                </a:solidFill>
              </a:rPr>
              <a:t>delle norme</a:t>
            </a:r>
            <a:endParaRPr lang="it-IT" sz="2800" dirty="0">
              <a:solidFill>
                <a:srgbClr val="3AF200"/>
              </a:solidFill>
            </a:endParaRPr>
          </a:p>
          <a:p>
            <a:endParaRPr lang="it-I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Profilo di Funzionamento e ICF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Qualità della Vita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Desideri, aspettative, preferenze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Autodeterminazione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A</a:t>
            </a:r>
            <a:r>
              <a:rPr lang="it-IT" sz="2400" dirty="0" smtClean="0"/>
              <a:t>bilitazione, sviluppo di competenze, accompagnamento per: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Comunicazione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Supporto alla comprensione delle proposte e alla presa di decisioni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Sviluppo della consapevolezza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Autonomia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Inclusione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Bisogno di Sostegni specifici (risorse umane, economiche, strumentali)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(Sostenibilità): budget di progetto, coerente con le risorse disponibili, con corretta allocazione delle risorse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Modalità di monitoraggio, verifica, revisione del progetto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72216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0"/>
            <a:ext cx="90364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2800" b="1" dirty="0" smtClean="0">
                <a:solidFill>
                  <a:srgbClr val="3AF200"/>
                </a:solidFill>
              </a:rPr>
              <a:t>Progetto individuale: </a:t>
            </a:r>
            <a:r>
              <a:rPr lang="it-IT" sz="2800" dirty="0">
                <a:solidFill>
                  <a:srgbClr val="3AF200"/>
                </a:solidFill>
              </a:rPr>
              <a:t>le specificazioni </a:t>
            </a:r>
            <a:r>
              <a:rPr lang="it-IT" sz="2800" dirty="0" smtClean="0">
                <a:solidFill>
                  <a:srgbClr val="3AF200"/>
                </a:solidFill>
              </a:rPr>
              <a:t>delle norme</a:t>
            </a:r>
            <a:endParaRPr lang="it-IT" sz="2800" dirty="0">
              <a:solidFill>
                <a:srgbClr val="3AF200"/>
              </a:solidFill>
            </a:endParaRPr>
          </a:p>
          <a:p>
            <a:endParaRPr lang="it-I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Ancora: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Diagnosi e bisogni medici ed infermieristici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Funzionamento intellettivo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Disturbi Psicopatologici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Disturbi del Comportamento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Ambiente: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Sostegni sociali formali e informali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Attuale grado di copertura dei bisogni (validità dei sostegni)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Aspettative dell’ambiente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Grado di copertura necessario all’incremento della Qualità di Vita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Opportunità offerte  dall’ambiente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it-IT" sz="2400" dirty="0" smtClean="0"/>
              <a:t>Stress del </a:t>
            </a:r>
            <a:r>
              <a:rPr lang="it-IT" sz="2400" dirty="0" err="1" smtClean="0"/>
              <a:t>caregiver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7677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504" y="260648"/>
            <a:ext cx="892899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FFFF00"/>
                </a:solidFill>
              </a:rPr>
              <a:t>Il Progetto Individuale </a:t>
            </a:r>
            <a:r>
              <a:rPr lang="it-IT" sz="2800" b="1" dirty="0" smtClean="0">
                <a:solidFill>
                  <a:srgbClr val="FFFF00"/>
                </a:solidFill>
              </a:rPr>
              <a:t>perciò rappresenta </a:t>
            </a:r>
            <a:r>
              <a:rPr lang="it-IT" sz="2800" b="1" dirty="0">
                <a:solidFill>
                  <a:srgbClr val="FFFF00"/>
                </a:solidFill>
              </a:rPr>
              <a:t>il vero punto </a:t>
            </a:r>
            <a:r>
              <a:rPr lang="it-IT" sz="2800" b="1" dirty="0" smtClean="0">
                <a:solidFill>
                  <a:srgbClr val="FFFF00"/>
                </a:solidFill>
              </a:rPr>
              <a:t>centrale per il Durante e Dopo di Noi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000" b="1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P</a:t>
            </a:r>
            <a:r>
              <a:rPr lang="it-IT" sz="2800" dirty="0" smtClean="0"/>
              <a:t>er </a:t>
            </a:r>
            <a:r>
              <a:rPr lang="it-IT" sz="2800" dirty="0"/>
              <a:t>l’ampiezza dei suoi contenuti </a:t>
            </a:r>
            <a:r>
              <a:rPr lang="it-IT" sz="2800" dirty="0" smtClean="0"/>
              <a:t>assume il valore di un </a:t>
            </a:r>
            <a:r>
              <a:rPr lang="it-IT" sz="2800" dirty="0"/>
              <a:t>vero e proprio </a:t>
            </a:r>
            <a:r>
              <a:rPr lang="it-IT" sz="2800" b="1" dirty="0">
                <a:solidFill>
                  <a:srgbClr val="FFFF00"/>
                </a:solidFill>
              </a:rPr>
              <a:t>Progetto di </a:t>
            </a:r>
            <a:r>
              <a:rPr lang="it-IT" sz="2800" b="1" dirty="0" smtClean="0">
                <a:solidFill>
                  <a:srgbClr val="FFFF00"/>
                </a:solidFill>
              </a:rPr>
              <a:t>Vita: 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800" dirty="0" smtClean="0"/>
              <a:t>dall’</a:t>
            </a:r>
            <a:r>
              <a:rPr lang="it-IT" sz="2800" b="1" dirty="0" smtClean="0">
                <a:solidFill>
                  <a:srgbClr val="FFFF00"/>
                </a:solidFill>
              </a:rPr>
              <a:t>Assessment</a:t>
            </a:r>
            <a:r>
              <a:rPr lang="it-IT" sz="2800" dirty="0" smtClean="0">
                <a:solidFill>
                  <a:srgbClr val="FFFF00"/>
                </a:solidFill>
              </a:rPr>
              <a:t> 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800" dirty="0" smtClean="0"/>
              <a:t>passando </a:t>
            </a:r>
            <a:r>
              <a:rPr lang="it-IT" sz="2800" dirty="0"/>
              <a:t>per il </a:t>
            </a:r>
            <a:r>
              <a:rPr lang="it-IT" sz="2800" b="1" dirty="0" smtClean="0">
                <a:solidFill>
                  <a:srgbClr val="FFFF00"/>
                </a:solidFill>
              </a:rPr>
              <a:t>Modello </a:t>
            </a:r>
            <a:r>
              <a:rPr lang="it-IT" sz="2800" b="1" dirty="0">
                <a:solidFill>
                  <a:srgbClr val="FFFF00"/>
                </a:solidFill>
              </a:rPr>
              <a:t>dei </a:t>
            </a:r>
            <a:r>
              <a:rPr lang="it-IT" sz="2800" b="1" dirty="0" smtClean="0">
                <a:solidFill>
                  <a:srgbClr val="FFFF00"/>
                </a:solidFill>
              </a:rPr>
              <a:t>Sostegni 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800" dirty="0" smtClean="0"/>
              <a:t>e il modello della </a:t>
            </a:r>
            <a:r>
              <a:rPr lang="it-IT" sz="2800" b="1" dirty="0" smtClean="0">
                <a:solidFill>
                  <a:srgbClr val="FFFF00"/>
                </a:solidFill>
              </a:rPr>
              <a:t>Qualità </a:t>
            </a:r>
            <a:r>
              <a:rPr lang="it-IT" sz="2800" b="1" dirty="0">
                <a:solidFill>
                  <a:srgbClr val="FFFF00"/>
                </a:solidFill>
              </a:rPr>
              <a:t>della V</a:t>
            </a:r>
            <a:r>
              <a:rPr lang="it-IT" sz="2800" b="1" dirty="0" smtClean="0">
                <a:solidFill>
                  <a:srgbClr val="FFFF00"/>
                </a:solidFill>
              </a:rPr>
              <a:t>ita</a:t>
            </a:r>
            <a:r>
              <a:rPr lang="it-IT" sz="2800" dirty="0" smtClean="0">
                <a:solidFill>
                  <a:srgbClr val="FFFF00"/>
                </a:solidFill>
              </a:rPr>
              <a:t> 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800" dirty="0" smtClean="0"/>
              <a:t>fino </a:t>
            </a:r>
            <a:r>
              <a:rPr lang="it-IT" sz="2800" dirty="0"/>
              <a:t>ai </a:t>
            </a:r>
            <a:r>
              <a:rPr lang="it-IT" sz="2800" b="1" dirty="0">
                <a:solidFill>
                  <a:srgbClr val="FFFF00"/>
                </a:solidFill>
              </a:rPr>
              <a:t>modelli – innovativi – di </a:t>
            </a:r>
            <a:r>
              <a:rPr lang="it-IT" sz="2800" b="1" dirty="0" smtClean="0">
                <a:solidFill>
                  <a:srgbClr val="FFFF00"/>
                </a:solidFill>
              </a:rPr>
              <a:t>residenza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2236788" algn="l"/>
              </a:tabLst>
            </a:pPr>
            <a:endParaRPr lang="it-IT" sz="1000" b="1" dirty="0">
              <a:solidFill>
                <a:srgbClr val="FFFF00"/>
              </a:solidFill>
            </a:endParaRPr>
          </a:p>
          <a:p>
            <a:pPr marL="457200" indent="-457200" algn="just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2236788" algn="l"/>
              </a:tabLst>
            </a:pPr>
            <a:r>
              <a:rPr lang="it-IT" sz="2800" dirty="0" smtClean="0">
                <a:solidFill>
                  <a:srgbClr val="00B0F0"/>
                </a:solidFill>
              </a:rPr>
              <a:t>È assolutamente chiaro che tutto ciò richiede un importante impegno tecnico professionale di approfondimento in ambito di metodologia, procedure e scelta degli strumenti</a:t>
            </a:r>
            <a:r>
              <a:rPr lang="it-IT" sz="2800" dirty="0" smtClean="0"/>
              <a:t>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5048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2" y="117693"/>
            <a:ext cx="871296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</a:rPr>
              <a:t>ELEMENTI  </a:t>
            </a:r>
            <a:r>
              <a:rPr lang="it-IT" sz="2800" b="1" dirty="0" smtClean="0">
                <a:solidFill>
                  <a:srgbClr val="FFFF00"/>
                </a:solidFill>
              </a:rPr>
              <a:t>CHIAVE DEL PROGETTO DI VITA</a:t>
            </a:r>
            <a:r>
              <a:rPr lang="it-IT" sz="2800" b="1" dirty="0" smtClean="0"/>
              <a:t>:</a:t>
            </a:r>
            <a:endParaRPr lang="it-IT" sz="2800" b="1" dirty="0" smtClean="0"/>
          </a:p>
          <a:p>
            <a:endParaRPr lang="it-IT" sz="2800" b="1" dirty="0" smtClean="0"/>
          </a:p>
          <a:p>
            <a:endParaRPr lang="it-IT" sz="28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800" b="1" dirty="0" smtClean="0"/>
              <a:t>ASSESSMENT</a:t>
            </a:r>
          </a:p>
          <a:p>
            <a:endParaRPr lang="it-IT" sz="2800" b="1" dirty="0"/>
          </a:p>
          <a:p>
            <a:endParaRPr lang="it-IT" sz="28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800" b="1" dirty="0" smtClean="0"/>
              <a:t>QUALITA’ DI VITA </a:t>
            </a:r>
          </a:p>
          <a:p>
            <a:endParaRPr lang="it-IT" sz="2800" b="1" dirty="0" smtClean="0"/>
          </a:p>
          <a:p>
            <a:endParaRPr lang="it-IT" sz="28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800" b="1" dirty="0" smtClean="0"/>
              <a:t>SOSTEGNI</a:t>
            </a:r>
          </a:p>
          <a:p>
            <a:endParaRPr lang="it-IT" sz="2800" b="1" dirty="0" smtClean="0"/>
          </a:p>
          <a:p>
            <a:endParaRPr lang="it-IT" sz="28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800" b="1" dirty="0" smtClean="0"/>
              <a:t>AMBIENTE</a:t>
            </a:r>
            <a:r>
              <a:rPr lang="it-IT" sz="2800" b="1" dirty="0" smtClean="0"/>
              <a:t>  </a:t>
            </a:r>
            <a:r>
              <a:rPr lang="it-IT" sz="2800" b="1" dirty="0" smtClean="0"/>
              <a:t>(RISORSE, OPPORTUNITA’, </a:t>
            </a:r>
            <a:r>
              <a:rPr lang="it-IT" sz="2800" b="1" dirty="0" smtClean="0"/>
              <a:t>ASPETTATIVE DEL CONTESTO) </a:t>
            </a:r>
            <a:r>
              <a:rPr lang="it-IT" sz="2800" b="1" dirty="0" smtClean="0">
                <a:sym typeface="Wingdings" panose="05000000000000000000" pitchFamily="2" charset="2"/>
              </a:rPr>
              <a:t></a:t>
            </a:r>
            <a:r>
              <a:rPr lang="it-IT" sz="2800" b="1" dirty="0" smtClean="0"/>
              <a:t>ECOLOGIE</a:t>
            </a:r>
            <a:endParaRPr lang="it-IT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24060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-31740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3AF200"/>
                </a:solidFill>
              </a:rPr>
              <a:t>ASSESSMENT</a:t>
            </a:r>
            <a:endParaRPr lang="it-IT" sz="3200" b="1" dirty="0">
              <a:solidFill>
                <a:srgbClr val="3AF2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558084"/>
            <a:ext cx="87129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Storia personale, esperienze di vita, interventi e trattamenti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Diagnosi e valutazione dei bisogni sanitari (medica ed infermieristica) </a:t>
            </a:r>
            <a:r>
              <a:rPr lang="it-IT" sz="2400" dirty="0" smtClean="0">
                <a:solidFill>
                  <a:srgbClr val="00B0F0"/>
                </a:solidFill>
              </a:rPr>
              <a:t>[ICD, DSM 5, CIRS, NANDA]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QI e Comportamento adattivo </a:t>
            </a:r>
            <a:r>
              <a:rPr lang="it-IT" sz="2400" dirty="0" smtClean="0">
                <a:solidFill>
                  <a:srgbClr val="00B0F0"/>
                </a:solidFill>
              </a:rPr>
              <a:t>[WAIS-IV, ecc.; VINELAND 2]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Comportamenti problema </a:t>
            </a:r>
            <a:r>
              <a:rPr lang="it-IT" sz="2400" dirty="0" smtClean="0">
                <a:solidFill>
                  <a:srgbClr val="00B0F0"/>
                </a:solidFill>
              </a:rPr>
              <a:t>[BPI-S]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Valutazione</a:t>
            </a:r>
            <a:r>
              <a:rPr lang="it-IT" sz="2400" dirty="0" smtClean="0">
                <a:solidFill>
                  <a:srgbClr val="00B0F0"/>
                </a:solidFill>
              </a:rPr>
              <a:t> </a:t>
            </a:r>
            <a:r>
              <a:rPr lang="it-IT" sz="2400" dirty="0" smtClean="0"/>
              <a:t>di preferenze, desideri, aspettative, mete ed obbiettivi personali, valori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Autodeterminazione </a:t>
            </a:r>
            <a:r>
              <a:rPr lang="it-IT" sz="2400" dirty="0" smtClean="0">
                <a:solidFill>
                  <a:srgbClr val="00B0F0"/>
                </a:solidFill>
              </a:rPr>
              <a:t>[ADIA]</a:t>
            </a:r>
            <a:endParaRPr lang="it-IT" sz="2400" dirty="0" smtClean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Valutazione dei contesti e delle opportunità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rgbClr val="FFFF00"/>
                </a:solidFill>
              </a:rPr>
              <a:t>Valutazione della Qualità di Vita </a:t>
            </a:r>
            <a:r>
              <a:rPr lang="it-IT" sz="2400" dirty="0" smtClean="0"/>
              <a:t>attuale </a:t>
            </a:r>
            <a:r>
              <a:rPr lang="it-IT" sz="2400" dirty="0" smtClean="0">
                <a:solidFill>
                  <a:srgbClr val="00B0F0"/>
                </a:solidFill>
              </a:rPr>
              <a:t>[Modello </a:t>
            </a:r>
            <a:r>
              <a:rPr lang="it-IT" sz="2400" dirty="0" err="1" smtClean="0">
                <a:solidFill>
                  <a:srgbClr val="00B0F0"/>
                </a:solidFill>
              </a:rPr>
              <a:t>Schalock</a:t>
            </a:r>
            <a:r>
              <a:rPr lang="it-IT" sz="2400" dirty="0" smtClean="0">
                <a:solidFill>
                  <a:srgbClr val="00B0F0"/>
                </a:solidFill>
              </a:rPr>
              <a:t>]</a:t>
            </a:r>
            <a:endParaRPr lang="it-IT" sz="2400" dirty="0" smtClean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rgbClr val="FFFF00"/>
                </a:solidFill>
              </a:rPr>
              <a:t>Valutazione dei sostegni </a:t>
            </a:r>
            <a:r>
              <a:rPr lang="it-IT" sz="2400" dirty="0" smtClean="0"/>
              <a:t>attuali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it-IT" sz="2400" dirty="0" smtClean="0"/>
              <a:t>Valutazione del bisogno di sostegni </a:t>
            </a:r>
            <a:r>
              <a:rPr lang="it-IT" sz="2400" dirty="0" smtClean="0">
                <a:solidFill>
                  <a:srgbClr val="00B0F0"/>
                </a:solidFill>
              </a:rPr>
              <a:t>[SIS]</a:t>
            </a:r>
            <a:endParaRPr lang="it-IT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400" dirty="0" err="1" smtClean="0"/>
              <a:t>Outcomes</a:t>
            </a:r>
            <a:r>
              <a:rPr lang="it-IT" sz="2400" dirty="0" smtClean="0"/>
              <a:t> </a:t>
            </a:r>
            <a:r>
              <a:rPr lang="it-IT" sz="2400" dirty="0" smtClean="0">
                <a:solidFill>
                  <a:srgbClr val="00B0F0"/>
                </a:solidFill>
              </a:rPr>
              <a:t>[</a:t>
            </a:r>
            <a:r>
              <a:rPr lang="it-IT" sz="2400" dirty="0" err="1" smtClean="0">
                <a:solidFill>
                  <a:srgbClr val="00B0F0"/>
                </a:solidFill>
              </a:rPr>
              <a:t>HoNOS</a:t>
            </a:r>
            <a:r>
              <a:rPr lang="it-IT" sz="2400" dirty="0" smtClean="0">
                <a:solidFill>
                  <a:srgbClr val="00B0F0"/>
                </a:solidFill>
              </a:rPr>
              <a:t>-LD,  POS]</a:t>
            </a:r>
            <a:endParaRPr lang="it-IT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11200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3AF200"/>
                </a:solidFill>
              </a:rPr>
              <a:t>QUALITA’   DI   VITA</a:t>
            </a:r>
            <a:endParaRPr lang="it-IT" sz="3600" dirty="0">
              <a:solidFill>
                <a:srgbClr val="3AF200"/>
              </a:solidFill>
            </a:endParaRP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rcRect t="349" b="1482"/>
          <a:stretch>
            <a:fillRect/>
          </a:stretch>
        </p:blipFill>
        <p:spPr>
          <a:xfrm>
            <a:off x="1259632" y="1052736"/>
            <a:ext cx="6753225" cy="512412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323528" y="6279003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00B0F0"/>
                </a:solidFill>
              </a:rPr>
              <a:t>Gli 8 Domini della Qualità della Vita – Modello di </a:t>
            </a:r>
            <a:r>
              <a:rPr lang="it-IT" sz="2400" dirty="0" err="1" smtClean="0">
                <a:solidFill>
                  <a:srgbClr val="00B0F0"/>
                </a:solidFill>
              </a:rPr>
              <a:t>Schalock</a:t>
            </a:r>
            <a:endParaRPr lang="it-IT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4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544698"/>
              </p:ext>
            </p:extLst>
          </p:nvPr>
        </p:nvGraphicFramePr>
        <p:xfrm>
          <a:off x="179512" y="332658"/>
          <a:ext cx="8784976" cy="6048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5400600"/>
              </a:tblGrid>
              <a:tr h="709049">
                <a:tc>
                  <a:txBody>
                    <a:bodyPr/>
                    <a:lstStyle/>
                    <a:p>
                      <a:r>
                        <a:rPr lang="it-IT" sz="2800" dirty="0" smtClean="0">
                          <a:solidFill>
                            <a:srgbClr val="FFCC00"/>
                          </a:solidFill>
                        </a:rPr>
                        <a:t>BENESSERE</a:t>
                      </a:r>
                      <a:endParaRPr lang="it-IT" sz="2800" dirty="0">
                        <a:solidFill>
                          <a:srgbClr val="FFCC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BEN.</a:t>
                      </a:r>
                      <a:r>
                        <a:rPr lang="it-IT" sz="28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MATERIALE</a:t>
                      </a:r>
                      <a:endParaRPr lang="it-IT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709049">
                <a:tc>
                  <a:txBody>
                    <a:bodyPr/>
                    <a:lstStyle/>
                    <a:p>
                      <a:endParaRPr lang="it-I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BEN. FISICO</a:t>
                      </a:r>
                      <a:endParaRPr lang="it-IT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09049">
                <a:tc>
                  <a:txBody>
                    <a:bodyPr/>
                    <a:lstStyle/>
                    <a:p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BEN</a:t>
                      </a:r>
                      <a:r>
                        <a:rPr lang="it-IT" sz="28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. EMOZIONALE</a:t>
                      </a:r>
                      <a:endParaRPr lang="it-IT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65997">
                <a:tc>
                  <a:txBody>
                    <a:bodyPr/>
                    <a:lstStyle/>
                    <a:p>
                      <a:r>
                        <a:rPr lang="it-IT" sz="2800" b="1" dirty="0" smtClean="0">
                          <a:solidFill>
                            <a:srgbClr val="FFCC00"/>
                          </a:solidFill>
                        </a:rPr>
                        <a:t>PARTECIPAZIONE SOCIALE</a:t>
                      </a:r>
                      <a:endParaRPr lang="it-IT" sz="2800" b="1" dirty="0">
                        <a:solidFill>
                          <a:srgbClr val="FFCC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/>
                        <a:t>RELAZIONI INTERPERSONALI</a:t>
                      </a:r>
                      <a:endParaRPr lang="it-IT" sz="28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709049">
                <a:tc>
                  <a:txBody>
                    <a:bodyPr/>
                    <a:lstStyle/>
                    <a:p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/>
                        <a:t>INCLUSIONE SOCIALE</a:t>
                      </a:r>
                      <a:endParaRPr lang="it-IT" sz="2800" b="1" dirty="0"/>
                    </a:p>
                  </a:txBody>
                  <a:tcPr/>
                </a:tc>
              </a:tr>
              <a:tr h="728379">
                <a:tc>
                  <a:txBody>
                    <a:bodyPr/>
                    <a:lstStyle/>
                    <a:p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DIRITTI ed EMPOWERMENT</a:t>
                      </a:r>
                      <a:endParaRPr lang="it-IT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09049">
                <a:tc>
                  <a:txBody>
                    <a:bodyPr/>
                    <a:lstStyle/>
                    <a:p>
                      <a:r>
                        <a:rPr lang="it-IT" sz="2800" b="1" dirty="0" smtClean="0">
                          <a:solidFill>
                            <a:srgbClr val="FFCC00"/>
                          </a:solidFill>
                        </a:rPr>
                        <a:t>INDIPENDENZA</a:t>
                      </a:r>
                      <a:endParaRPr lang="it-IT" sz="2800" b="1" dirty="0">
                        <a:solidFill>
                          <a:srgbClr val="FFCC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/>
                        <a:t>SVILUPPO PERSONALE</a:t>
                      </a:r>
                      <a:endParaRPr lang="it-IT" sz="28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709049">
                <a:tc>
                  <a:txBody>
                    <a:bodyPr/>
                    <a:lstStyle/>
                    <a:p>
                      <a:endParaRPr lang="it-I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 smtClean="0"/>
                        <a:t>AUTODETERMINAZIONE</a:t>
                      </a:r>
                      <a:endParaRPr lang="it-IT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655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11200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3AF200"/>
                </a:solidFill>
              </a:rPr>
              <a:t>QUALITA’   DI   VITA</a:t>
            </a:r>
            <a:endParaRPr lang="it-IT" sz="3600" dirty="0">
              <a:solidFill>
                <a:srgbClr val="3AF2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95536" y="836712"/>
            <a:ext cx="85689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rgbClr val="FFFF00"/>
                </a:solidFill>
              </a:rPr>
              <a:t>Predittori di buona Qualità della Vita sono: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it-IT" sz="2800" b="1" dirty="0" smtClean="0">
                <a:solidFill>
                  <a:srgbClr val="00B0F0"/>
                </a:solidFill>
              </a:rPr>
              <a:t>Autodeterminazione</a:t>
            </a:r>
            <a:r>
              <a:rPr lang="it-IT" sz="2800" b="1" dirty="0" smtClean="0"/>
              <a:t>: possibilità di esprimere </a:t>
            </a:r>
            <a:r>
              <a:rPr lang="it-IT" sz="2800" b="1" dirty="0" smtClean="0">
                <a:solidFill>
                  <a:srgbClr val="FFFF00"/>
                </a:solidFill>
              </a:rPr>
              <a:t>preferenze, desideri, aspettative, valori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it-IT" sz="2800" b="1" dirty="0" smtClean="0">
                <a:solidFill>
                  <a:srgbClr val="00B0F0"/>
                </a:solidFill>
              </a:rPr>
              <a:t>Inserimento lavorativo </a:t>
            </a:r>
            <a:r>
              <a:rPr lang="it-IT" sz="2800" b="1" dirty="0" smtClean="0"/>
              <a:t>con remunerazione o inserimento in attività simil lavorative «esterne» se istituzionalizzato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it-IT" sz="2800" b="1" dirty="0" smtClean="0">
                <a:solidFill>
                  <a:srgbClr val="FFFF00"/>
                </a:solidFill>
              </a:rPr>
              <a:t>Qualità e quantità dei </a:t>
            </a:r>
            <a:r>
              <a:rPr lang="it-IT" sz="2800" b="1" dirty="0" smtClean="0">
                <a:solidFill>
                  <a:srgbClr val="00B0F0"/>
                </a:solidFill>
              </a:rPr>
              <a:t>sostegni</a:t>
            </a:r>
            <a:r>
              <a:rPr lang="it-IT" sz="2800" b="1" dirty="0" smtClean="0"/>
              <a:t> utilizzabili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it-IT" sz="2800" b="1" dirty="0" smtClean="0">
                <a:solidFill>
                  <a:srgbClr val="00B0F0"/>
                </a:solidFill>
              </a:rPr>
              <a:t>Dimensione numerica delle persone con cui convive strettamente</a:t>
            </a:r>
            <a:r>
              <a:rPr lang="it-IT" sz="2800" b="1" dirty="0" smtClean="0"/>
              <a:t> la persona con disabilità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80502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0"/>
            <a:ext cx="856895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b="1" dirty="0" smtClean="0"/>
              <a:t>La Legge 112/2017 sembra aver voluto </a:t>
            </a:r>
            <a:r>
              <a:rPr lang="it-IT" sz="3200" b="1" dirty="0" smtClean="0">
                <a:solidFill>
                  <a:srgbClr val="00B0F0"/>
                </a:solidFill>
              </a:rPr>
              <a:t>mettere a regime i determinanti della </a:t>
            </a:r>
            <a:r>
              <a:rPr lang="it-IT" sz="3200" b="1" cap="all" dirty="0" smtClean="0">
                <a:solidFill>
                  <a:srgbClr val="00B0F0"/>
                </a:solidFill>
              </a:rPr>
              <a:t>Qualità di Vita </a:t>
            </a:r>
          </a:p>
          <a:p>
            <a:pPr algn="ctr">
              <a:lnSpc>
                <a:spcPct val="150000"/>
              </a:lnSpc>
            </a:pPr>
            <a:r>
              <a:rPr lang="it-IT" sz="3200" b="1" dirty="0" smtClean="0">
                <a:solidFill>
                  <a:srgbClr val="00B0F0"/>
                </a:solidFill>
              </a:rPr>
              <a:t>delle persone con disabilità</a:t>
            </a:r>
          </a:p>
          <a:p>
            <a:pPr algn="ctr">
              <a:lnSpc>
                <a:spcPct val="150000"/>
              </a:lnSpc>
            </a:pPr>
            <a:r>
              <a:rPr lang="it-IT" sz="3200" b="1" dirty="0" smtClean="0"/>
              <a:t> </a:t>
            </a:r>
          </a:p>
          <a:p>
            <a:pPr algn="just">
              <a:lnSpc>
                <a:spcPct val="150000"/>
              </a:lnSpc>
            </a:pPr>
            <a:r>
              <a:rPr lang="it-IT" sz="3200" b="1" dirty="0" smtClean="0">
                <a:solidFill>
                  <a:srgbClr val="FFFF00"/>
                </a:solidFill>
              </a:rPr>
              <a:t>NON E’ PENSABILE IL NON FARE UNA VALUTAZIONE DELLA QUALITA’ DI VITA NELLA STESURA E MONITORAGGIO DEL PROGETTO INDIVIDUALE DI VITA</a:t>
            </a:r>
            <a:endParaRPr lang="it-IT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4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791580" y="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3AF200"/>
                </a:solidFill>
              </a:rPr>
              <a:t>SOSTEGNI</a:t>
            </a:r>
            <a:endParaRPr lang="it-IT" sz="3600" dirty="0">
              <a:solidFill>
                <a:srgbClr val="3AF2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07504" y="672125"/>
            <a:ext cx="885698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rgbClr val="FFFF00"/>
                </a:solidFill>
              </a:rPr>
              <a:t>MODELLO DEI SOSTEGNI</a:t>
            </a:r>
          </a:p>
          <a:p>
            <a:pPr algn="just"/>
            <a:endParaRPr lang="it-IT" sz="3200" dirty="0"/>
          </a:p>
          <a:p>
            <a:pPr algn="just"/>
            <a:r>
              <a:rPr lang="it-IT" sz="3200" dirty="0" smtClean="0"/>
              <a:t>Definizione:</a:t>
            </a:r>
          </a:p>
          <a:p>
            <a:pPr algn="just"/>
            <a:endParaRPr lang="it-IT" sz="1400" dirty="0"/>
          </a:p>
          <a:p>
            <a:pPr algn="just">
              <a:lnSpc>
                <a:spcPct val="150000"/>
              </a:lnSpc>
            </a:pPr>
            <a:r>
              <a:rPr lang="it-IT" sz="3200" dirty="0" smtClean="0"/>
              <a:t>I sostegni sono risorse (umane, economiche o strumentali) o strategie con l’obbiettivo di promuovere il funzionamento individuale e la qualità della vita della persona con disabilità, consentendone avanzamenti nei domini che la definiscono.</a:t>
            </a:r>
          </a:p>
        </p:txBody>
      </p:sp>
    </p:spTree>
    <p:extLst>
      <p:ext uri="{BB962C8B-B14F-4D97-AF65-F5344CB8AC3E}">
        <p14:creationId xmlns:p14="http://schemas.microsoft.com/office/powerpoint/2010/main" val="209094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2586" y="462891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3200" dirty="0">
                <a:solidFill>
                  <a:srgbClr val="FFFF00"/>
                </a:solidFill>
              </a:rPr>
              <a:t>MODELLO DEI </a:t>
            </a:r>
            <a:r>
              <a:rPr lang="it-IT" sz="3200" dirty="0" smtClean="0">
                <a:solidFill>
                  <a:srgbClr val="FFFF00"/>
                </a:solidFill>
              </a:rPr>
              <a:t>SOSTEGNI</a:t>
            </a:r>
          </a:p>
          <a:p>
            <a:pPr algn="ctr">
              <a:lnSpc>
                <a:spcPct val="150000"/>
              </a:lnSpc>
            </a:pPr>
            <a:endParaRPr lang="it-IT" sz="1000" dirty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sz="2800" b="1" dirty="0" smtClean="0">
                <a:solidFill>
                  <a:srgbClr val="00B0F0"/>
                </a:solidFill>
              </a:rPr>
              <a:t>I </a:t>
            </a:r>
            <a:r>
              <a:rPr lang="it-IT" sz="2800" b="1" dirty="0">
                <a:solidFill>
                  <a:srgbClr val="00B0F0"/>
                </a:solidFill>
              </a:rPr>
              <a:t>sostegni devono essere allineati con i domini della qualità della </a:t>
            </a:r>
            <a:r>
              <a:rPr lang="it-IT" sz="2800" b="1" dirty="0" smtClean="0">
                <a:solidFill>
                  <a:srgbClr val="00B0F0"/>
                </a:solidFill>
              </a:rPr>
              <a:t>vita </a:t>
            </a:r>
            <a:r>
              <a:rPr lang="it-IT" sz="2800" dirty="0" smtClean="0"/>
              <a:t>in relazione alle </a:t>
            </a:r>
            <a:r>
              <a:rPr lang="it-IT" sz="2800" b="1" dirty="0" smtClean="0">
                <a:solidFill>
                  <a:srgbClr val="00B0F0"/>
                </a:solidFill>
              </a:rPr>
              <a:t>mete del progetto di vita  </a:t>
            </a:r>
            <a:r>
              <a:rPr lang="it-IT" sz="2800" dirty="0" smtClean="0"/>
              <a:t>e ai programmi con cui queste devono essere perseguite. </a:t>
            </a:r>
          </a:p>
          <a:p>
            <a:pPr algn="just">
              <a:lnSpc>
                <a:spcPct val="150000"/>
              </a:lnSpc>
            </a:pPr>
            <a:endParaRPr lang="it-IT" sz="1400" dirty="0"/>
          </a:p>
          <a:p>
            <a:pPr algn="just">
              <a:lnSpc>
                <a:spcPct val="150000"/>
              </a:lnSpc>
            </a:pPr>
            <a:r>
              <a:rPr lang="it-IT" sz="2800" b="1" dirty="0" smtClean="0">
                <a:solidFill>
                  <a:srgbClr val="00B0F0"/>
                </a:solidFill>
              </a:rPr>
              <a:t>Nella logica dei sostegni nessuna meta è </a:t>
            </a:r>
            <a:r>
              <a:rPr lang="it-IT" sz="2800" b="1" dirty="0" smtClean="0">
                <a:solidFill>
                  <a:srgbClr val="00B0F0"/>
                </a:solidFill>
              </a:rPr>
              <a:t>di per sé «irraggiungibile</a:t>
            </a:r>
            <a:r>
              <a:rPr lang="it-IT" sz="2800" b="1" dirty="0" smtClean="0">
                <a:solidFill>
                  <a:srgbClr val="00B0F0"/>
                </a:solidFill>
              </a:rPr>
              <a:t>», cambiano solo le quantità e le tipologie dei sostegni necessari</a:t>
            </a:r>
            <a:r>
              <a:rPr lang="it-IT" sz="2800" dirty="0" smtClean="0"/>
              <a:t>.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731026" y="0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3AF200"/>
                </a:solidFill>
              </a:rPr>
              <a:t>SOSTEGNI</a:t>
            </a:r>
            <a:endParaRPr lang="it-IT" sz="3600" dirty="0">
              <a:solidFill>
                <a:srgbClr val="3AF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1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605838" cy="5435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2204864"/>
            <a:ext cx="16478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043608" y="18864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3AF200"/>
                </a:solidFill>
              </a:rPr>
              <a:t>SOSTEGNI</a:t>
            </a:r>
            <a:endParaRPr lang="it-IT" sz="3600" dirty="0">
              <a:solidFill>
                <a:srgbClr val="3AF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34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1663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3AF200"/>
                </a:solidFill>
              </a:rPr>
              <a:t>BILANCIO </a:t>
            </a:r>
            <a:r>
              <a:rPr lang="it-IT" sz="3600" dirty="0" smtClean="0">
                <a:solidFill>
                  <a:srgbClr val="3AF200"/>
                </a:solidFill>
              </a:rPr>
              <a:t>ECOLOGICO:</a:t>
            </a:r>
          </a:p>
          <a:p>
            <a:pPr algn="ctr"/>
            <a:r>
              <a:rPr lang="it-IT" sz="3600" dirty="0" smtClean="0">
                <a:solidFill>
                  <a:srgbClr val="3AF200"/>
                </a:solidFill>
              </a:rPr>
              <a:t>L’IMPORTANZA DEGLI AMBIENTI DI VITA</a:t>
            </a:r>
            <a:endParaRPr lang="it-IT" sz="3600" dirty="0">
              <a:solidFill>
                <a:srgbClr val="3AF2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95536" y="1484784"/>
            <a:ext cx="842493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400" b="1" dirty="0" smtClean="0">
                <a:solidFill>
                  <a:srgbClr val="FFFF00"/>
                </a:solidFill>
              </a:rPr>
              <a:t>I dati derivanti dall’assessment sono molti</a:t>
            </a:r>
            <a:r>
              <a:rPr lang="it-IT" sz="2400" dirty="0" smtClean="0"/>
              <a:t>.</a:t>
            </a:r>
          </a:p>
          <a:p>
            <a:pPr>
              <a:spcBef>
                <a:spcPts val="600"/>
              </a:spcBef>
            </a:pPr>
            <a:endParaRPr lang="it-IT" sz="2400" dirty="0"/>
          </a:p>
          <a:p>
            <a:pPr algn="just">
              <a:spcBef>
                <a:spcPts val="600"/>
              </a:spcBef>
            </a:pPr>
            <a:r>
              <a:rPr lang="it-IT" sz="2400" dirty="0" smtClean="0"/>
              <a:t>È necessario ricavarne una </a:t>
            </a:r>
            <a:r>
              <a:rPr lang="it-IT" sz="2400" b="1" dirty="0" smtClean="0">
                <a:solidFill>
                  <a:srgbClr val="00B0F0"/>
                </a:solidFill>
              </a:rPr>
              <a:t>SINTESI</a:t>
            </a:r>
            <a:r>
              <a:rPr lang="it-IT" sz="2400" dirty="0" smtClean="0"/>
              <a:t> </a:t>
            </a:r>
            <a:r>
              <a:rPr lang="it-IT" sz="2400" dirty="0" smtClean="0"/>
              <a:t>fruibile</a:t>
            </a:r>
            <a:r>
              <a:rPr lang="it-IT" sz="2400" dirty="0"/>
              <a:t> </a:t>
            </a:r>
            <a:r>
              <a:rPr lang="it-IT" sz="2400" dirty="0" smtClean="0"/>
              <a:t>e significativa, selezionando le informazioni più rilevanti, per procedere poi nella direzione di costruire il Progetto di Vita: ciò avviene nella fase di stesura del </a:t>
            </a:r>
            <a:r>
              <a:rPr lang="it-IT" sz="2400" b="1" dirty="0" smtClean="0">
                <a:solidFill>
                  <a:srgbClr val="00B0F0"/>
                </a:solidFill>
              </a:rPr>
              <a:t>BILANCIO ECOLOGICO</a:t>
            </a:r>
            <a:r>
              <a:rPr lang="it-IT" sz="2400" dirty="0" smtClean="0"/>
              <a:t>.</a:t>
            </a:r>
          </a:p>
          <a:p>
            <a:pPr>
              <a:spcBef>
                <a:spcPts val="600"/>
              </a:spcBef>
            </a:pPr>
            <a:endParaRPr lang="it-IT" sz="2400" dirty="0"/>
          </a:p>
          <a:p>
            <a:pPr algn="just">
              <a:spcBef>
                <a:spcPts val="600"/>
              </a:spcBef>
            </a:pPr>
            <a:r>
              <a:rPr lang="it-IT" sz="2400" dirty="0" smtClean="0"/>
              <a:t>Per questa sua particolare importanza, il Bilancio Ecologico deve scaturire dalla </a:t>
            </a:r>
            <a:r>
              <a:rPr lang="it-IT" sz="2400" b="1" dirty="0" smtClean="0">
                <a:solidFill>
                  <a:srgbClr val="00B0F0"/>
                </a:solidFill>
              </a:rPr>
              <a:t>condivisione e confronto con  i soggetti interessati (compreso, ovviamente, la persona con disabilità) più vicini alla persona.</a:t>
            </a:r>
            <a:endParaRPr lang="it-IT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aregiver…"/>
          <p:cNvSpPr/>
          <p:nvPr/>
        </p:nvSpPr>
        <p:spPr>
          <a:xfrm>
            <a:off x="396488" y="1895586"/>
            <a:ext cx="2131652" cy="1178304"/>
          </a:xfrm>
          <a:prstGeom prst="roundRect">
            <a:avLst>
              <a:gd name="adj" fmla="val 11368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Caregiver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(personale staff)</a:t>
            </a:r>
          </a:p>
        </p:txBody>
      </p:sp>
      <p:sp>
        <p:nvSpPr>
          <p:cNvPr id="192" name="Assessment"/>
          <p:cNvSpPr/>
          <p:nvPr/>
        </p:nvSpPr>
        <p:spPr>
          <a:xfrm>
            <a:off x="3275950" y="2493667"/>
            <a:ext cx="2246512" cy="1815323"/>
          </a:xfrm>
          <a:prstGeom prst="ellipse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 algn="ctr"/>
            <a:r>
              <a:rPr dirty="0" smtClean="0"/>
              <a:t>Assessment</a:t>
            </a:r>
            <a:r>
              <a:rPr lang="it-IT" dirty="0" smtClean="0"/>
              <a:t> –  Bilancio Ecologico</a:t>
            </a:r>
            <a:endParaRPr dirty="0"/>
          </a:p>
        </p:txBody>
      </p:sp>
      <p:sp>
        <p:nvSpPr>
          <p:cNvPr id="193" name="Persona Disabile"/>
          <p:cNvSpPr/>
          <p:nvPr/>
        </p:nvSpPr>
        <p:spPr>
          <a:xfrm>
            <a:off x="6195957" y="1895586"/>
            <a:ext cx="2016863" cy="892969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Persona Disabile</a:t>
            </a:r>
          </a:p>
        </p:txBody>
      </p:sp>
      <p:sp>
        <p:nvSpPr>
          <p:cNvPr id="194" name="Persone inserite in ambiti ecologicamente rilevanti per la persona"/>
          <p:cNvSpPr/>
          <p:nvPr/>
        </p:nvSpPr>
        <p:spPr>
          <a:xfrm>
            <a:off x="5671026" y="3884068"/>
            <a:ext cx="3066725" cy="1598155"/>
          </a:xfrm>
          <a:prstGeom prst="roundRect">
            <a:avLst>
              <a:gd name="adj" fmla="val 8381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it-IT" dirty="0" smtClean="0"/>
              <a:t>Persone inserite in ambiti ecologicamente rilevanti per la persona</a:t>
            </a:r>
            <a:endParaRPr lang="it-IT" dirty="0"/>
          </a:p>
        </p:txBody>
      </p:sp>
      <p:sp>
        <p:nvSpPr>
          <p:cNvPr id="195" name="Familiari…"/>
          <p:cNvSpPr/>
          <p:nvPr/>
        </p:nvSpPr>
        <p:spPr>
          <a:xfrm>
            <a:off x="499076" y="4329574"/>
            <a:ext cx="2131651" cy="1178304"/>
          </a:xfrm>
          <a:prstGeom prst="roundRect">
            <a:avLst>
              <a:gd name="adj" fmla="val 11368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Familiari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Tutori, AdS</a:t>
            </a:r>
          </a:p>
        </p:txBody>
      </p:sp>
      <p:pic>
        <p:nvPicPr>
          <p:cNvPr id="197" name="Linea" descr="Linea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2500372">
            <a:off x="2430038" y="2135917"/>
            <a:ext cx="1158337" cy="693461"/>
          </a:xfrm>
          <a:prstGeom prst="rect">
            <a:avLst/>
          </a:prstGeom>
        </p:spPr>
      </p:pic>
      <p:pic>
        <p:nvPicPr>
          <p:cNvPr id="199" name="Linea" descr="Linea"/>
          <p:cNvPicPr>
            <a:picLocks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312760">
            <a:off x="2302247" y="2684136"/>
            <a:ext cx="1261830" cy="693461"/>
          </a:xfrm>
          <a:prstGeom prst="rect">
            <a:avLst/>
          </a:prstGeom>
        </p:spPr>
      </p:pic>
      <p:pic>
        <p:nvPicPr>
          <p:cNvPr id="201" name="Linea" descr="Linea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9740965">
            <a:off x="2502704" y="4087725"/>
            <a:ext cx="1164973" cy="693461"/>
          </a:xfrm>
          <a:prstGeom prst="rect">
            <a:avLst/>
          </a:prstGeom>
        </p:spPr>
      </p:pic>
      <p:pic>
        <p:nvPicPr>
          <p:cNvPr id="203" name="Linea" descr="Linea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13500000">
            <a:off x="4666801" y="4073427"/>
            <a:ext cx="1161019" cy="693461"/>
          </a:xfrm>
          <a:prstGeom prst="rect">
            <a:avLst/>
          </a:prstGeom>
        </p:spPr>
      </p:pic>
      <p:pic>
        <p:nvPicPr>
          <p:cNvPr id="205" name="Linea" descr="Linea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8903487">
            <a:off x="5017026" y="2273316"/>
            <a:ext cx="1210647" cy="693461"/>
          </a:xfrm>
          <a:prstGeom prst="rect">
            <a:avLst/>
          </a:prstGeom>
        </p:spPr>
      </p:pic>
      <p:sp>
        <p:nvSpPr>
          <p:cNvPr id="208" name="Bilancio Ecologico:…"/>
          <p:cNvSpPr>
            <a:spLocks noGrp="1"/>
          </p:cNvSpPr>
          <p:nvPr>
            <p:ph type="title"/>
          </p:nvPr>
        </p:nvSpPr>
        <p:spPr>
          <a:xfrm>
            <a:off x="938562" y="116632"/>
            <a:ext cx="6921287" cy="1307966"/>
          </a:xfrm>
          <a:prstGeom prst="rect">
            <a:avLst/>
          </a:prstGeom>
        </p:spPr>
        <p:txBody>
          <a:bodyPr anchor="t"/>
          <a:lstStyle/>
          <a:p>
            <a:pPr defTabSz="345030">
              <a:defRPr sz="5376" b="1" spc="-107"/>
            </a:pPr>
            <a:r>
              <a:rPr lang="it-IT" sz="4000" dirty="0" smtClean="0">
                <a:solidFill>
                  <a:srgbClr val="3AF200"/>
                </a:solidFill>
              </a:rPr>
              <a:t>Bilancio Ecologico: </a:t>
            </a:r>
          </a:p>
          <a:p>
            <a:pPr defTabSz="345030">
              <a:defRPr sz="5376" b="1" spc="-107"/>
            </a:pPr>
            <a:r>
              <a:rPr lang="it-IT" sz="4000" dirty="0" smtClean="0">
                <a:solidFill>
                  <a:srgbClr val="FFFF00"/>
                </a:solidFill>
              </a:rPr>
              <a:t>le direzioni dell’indagine</a:t>
            </a:r>
            <a:endParaRPr lang="it-IT" sz="40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424" y="6427308"/>
            <a:ext cx="40671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37871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box(out)">
                                      <p:cBhvr>
                                        <p:cTn id="6" dur="1000" fill="hold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 advAuto="0"/>
      <p:bldP spid="194" grpId="0" animBg="1" advAuto="0"/>
      <p:bldP spid="195" grpId="0" animBg="1" advAuto="0"/>
      <p:bldP spid="197" grpId="0" animBg="1" advAuto="0"/>
      <p:bldP spid="199" grpId="0" animBg="1" advAuto="0"/>
      <p:bldP spid="201" grpId="0" animBg="1" advAuto="0"/>
      <p:bldP spid="203" grpId="0" animBg="1" advAuto="0"/>
      <p:bldP spid="205" grpId="0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Le domande del…"/>
          <p:cNvSpPr>
            <a:spLocks noGrp="1"/>
          </p:cNvSpPr>
          <p:nvPr>
            <p:ph type="title"/>
          </p:nvPr>
        </p:nvSpPr>
        <p:spPr>
          <a:xfrm>
            <a:off x="160324" y="5673491"/>
            <a:ext cx="8643938" cy="1161729"/>
          </a:xfrm>
          <a:prstGeom prst="rect">
            <a:avLst/>
          </a:prstGeom>
        </p:spPr>
        <p:txBody>
          <a:bodyPr anchor="t"/>
          <a:lstStyle/>
          <a:p>
            <a:pPr defTabSz="390213">
              <a:defRPr sz="4750" b="1" spc="-95">
                <a:solidFill>
                  <a:srgbClr val="000000"/>
                </a:solidFill>
              </a:defRPr>
            </a:pPr>
            <a:r>
              <a:rPr lang="it-IT" sz="4000" dirty="0" smtClean="0">
                <a:solidFill>
                  <a:srgbClr val="FFFF00"/>
                </a:solidFill>
              </a:rPr>
              <a:t>Bilancio Ecologico</a:t>
            </a:r>
            <a:endParaRPr lang="it-IT" sz="4000" dirty="0">
              <a:solidFill>
                <a:srgbClr val="FFFF00"/>
              </a:solidFill>
            </a:endParaRPr>
          </a:p>
        </p:txBody>
      </p:sp>
      <p:sp>
        <p:nvSpPr>
          <p:cNvPr id="214" name="Aspettative delle ecologie di vita relativamente a ciò che è importante per la Persona"/>
          <p:cNvSpPr/>
          <p:nvPr/>
        </p:nvSpPr>
        <p:spPr>
          <a:xfrm>
            <a:off x="2485953" y="78678"/>
            <a:ext cx="3830064" cy="1161729"/>
          </a:xfrm>
          <a:prstGeom prst="roundRect">
            <a:avLst>
              <a:gd name="adj" fmla="val 11530"/>
            </a:avLst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/>
          <a:lstStyle>
            <a:lvl1pPr>
              <a:defRPr sz="2700" b="1">
                <a:solidFill>
                  <a:srgbClr val="FFFFFF"/>
                </a:solidFill>
              </a:defRPr>
            </a:lvl1pPr>
          </a:lstStyle>
          <a:p>
            <a:pPr algn="ctr"/>
            <a:r>
              <a:rPr lang="it-IT" sz="2000" dirty="0" smtClean="0"/>
              <a:t>Aspettative delle ecologie di vita relativamente a ciò che è importante per la Persona</a:t>
            </a:r>
            <a:endParaRPr lang="it-IT" sz="2000" dirty="0"/>
          </a:p>
        </p:txBody>
      </p:sp>
      <p:sp>
        <p:nvSpPr>
          <p:cNvPr id="215" name="Equilibrio fra performance della Persona e richieste ecosistemiche"/>
          <p:cNvSpPr/>
          <p:nvPr/>
        </p:nvSpPr>
        <p:spPr>
          <a:xfrm>
            <a:off x="27127" y="2990893"/>
            <a:ext cx="2385965" cy="1590235"/>
          </a:xfrm>
          <a:prstGeom prst="roundRect">
            <a:avLst>
              <a:gd name="adj" fmla="val 9114"/>
            </a:avLst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sz="2700" b="1">
                <a:solidFill>
                  <a:srgbClr val="FFFFFF"/>
                </a:solidFill>
              </a:defRPr>
            </a:lvl1pPr>
          </a:lstStyle>
          <a:p>
            <a:pPr algn="ctr"/>
            <a:r>
              <a:rPr lang="it-IT" sz="2000" dirty="0" smtClean="0"/>
              <a:t>Equilibrio fra performance della Persona e richieste ecosistemiche</a:t>
            </a:r>
            <a:endParaRPr lang="it-IT" sz="2000" dirty="0"/>
          </a:p>
        </p:txBody>
      </p:sp>
      <p:sp>
        <p:nvSpPr>
          <p:cNvPr id="216" name="Condizioni di rischio e malattia che possono compromettere la ricerca della migliore Qualità di Vita possibile"/>
          <p:cNvSpPr/>
          <p:nvPr/>
        </p:nvSpPr>
        <p:spPr>
          <a:xfrm>
            <a:off x="2573560" y="4018593"/>
            <a:ext cx="3817466" cy="1498639"/>
          </a:xfrm>
          <a:prstGeom prst="roundRect">
            <a:avLst>
              <a:gd name="adj" fmla="val 9846"/>
            </a:avLst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sz="2700" b="1">
                <a:solidFill>
                  <a:srgbClr val="FFFFFF"/>
                </a:solidFill>
              </a:defRPr>
            </a:lvl1pPr>
          </a:lstStyle>
          <a:p>
            <a:pPr algn="ctr"/>
            <a:r>
              <a:rPr lang="it-IT" sz="2000" dirty="0" smtClean="0"/>
              <a:t>Condizioni di rischio e malattia che possono compromettere la ricerca della migliore Qualità di Vita possibile</a:t>
            </a:r>
            <a:endParaRPr lang="it-IT" sz="2000" dirty="0"/>
          </a:p>
        </p:txBody>
      </p:sp>
      <p:sp>
        <p:nvSpPr>
          <p:cNvPr id="217" name="Comportamenti disfunzionali per l’ambiente e per la Persona"/>
          <p:cNvSpPr/>
          <p:nvPr/>
        </p:nvSpPr>
        <p:spPr>
          <a:xfrm>
            <a:off x="6551494" y="3045563"/>
            <a:ext cx="2564800" cy="1360402"/>
          </a:xfrm>
          <a:prstGeom prst="roundRect">
            <a:avLst>
              <a:gd name="adj" fmla="val 9846"/>
            </a:avLst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sz="2700" b="1">
                <a:solidFill>
                  <a:srgbClr val="FFFFFF"/>
                </a:solidFill>
              </a:defRPr>
            </a:lvl1pPr>
          </a:lstStyle>
          <a:p>
            <a:pPr algn="ctr"/>
            <a:r>
              <a:rPr lang="it-IT" sz="2000" dirty="0" smtClean="0"/>
              <a:t>Comportamenti disfunzionali per l’ambiente e per la Persona</a:t>
            </a:r>
            <a:endParaRPr lang="it-IT" sz="2000" dirty="0"/>
          </a:p>
        </p:txBody>
      </p:sp>
      <p:sp>
        <p:nvSpPr>
          <p:cNvPr id="218" name="Performance della Persona non attualizzate dall’ambiente"/>
          <p:cNvSpPr/>
          <p:nvPr/>
        </p:nvSpPr>
        <p:spPr>
          <a:xfrm>
            <a:off x="6244120" y="1433962"/>
            <a:ext cx="2785532" cy="1260284"/>
          </a:xfrm>
          <a:prstGeom prst="roundRect">
            <a:avLst>
              <a:gd name="adj" fmla="val 10628"/>
            </a:avLst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sz="2700" b="1">
                <a:solidFill>
                  <a:srgbClr val="FFFFFF"/>
                </a:solidFill>
              </a:defRPr>
            </a:lvl1pPr>
          </a:lstStyle>
          <a:p>
            <a:pPr algn="ctr"/>
            <a:r>
              <a:rPr lang="it-IT" sz="2000" dirty="0" smtClean="0"/>
              <a:t>Performance della Persona non attualizzate dall’ambiente</a:t>
            </a:r>
            <a:endParaRPr lang="it-IT" sz="2000" dirty="0"/>
          </a:p>
        </p:txBody>
      </p:sp>
      <p:sp>
        <p:nvSpPr>
          <p:cNvPr id="219" name="Desideri ed Aspettative della Persona"/>
          <p:cNvSpPr/>
          <p:nvPr/>
        </p:nvSpPr>
        <p:spPr>
          <a:xfrm>
            <a:off x="82876" y="1433963"/>
            <a:ext cx="2274465" cy="1161729"/>
          </a:xfrm>
          <a:prstGeom prst="roundRect">
            <a:avLst>
              <a:gd name="adj" fmla="val 11530"/>
            </a:avLst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sz="2700" b="1">
                <a:solidFill>
                  <a:srgbClr val="FFFFFF"/>
                </a:solidFill>
              </a:defRPr>
            </a:lvl1pPr>
          </a:lstStyle>
          <a:p>
            <a:pPr algn="ctr"/>
            <a:r>
              <a:rPr lang="it-IT" sz="2000" dirty="0" smtClean="0"/>
              <a:t>Desideri ed Aspettative della Persona</a:t>
            </a:r>
            <a:endParaRPr lang="it-IT" sz="2000" dirty="0"/>
          </a:p>
        </p:txBody>
      </p:sp>
      <p:sp>
        <p:nvSpPr>
          <p:cNvPr id="220" name="Assessment"/>
          <p:cNvSpPr/>
          <p:nvPr/>
        </p:nvSpPr>
        <p:spPr>
          <a:xfrm>
            <a:off x="3250955" y="1794201"/>
            <a:ext cx="2429495" cy="1566934"/>
          </a:xfrm>
          <a:prstGeom prst="ellipse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sz="2100" dirty="0"/>
              <a:t>Assessment</a:t>
            </a:r>
          </a:p>
        </p:txBody>
      </p:sp>
      <p:pic>
        <p:nvPicPr>
          <p:cNvPr id="221" name="Linea" descr="Linea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9922648">
            <a:off x="2348447" y="2978037"/>
            <a:ext cx="1349081" cy="656311"/>
          </a:xfrm>
          <a:prstGeom prst="rect">
            <a:avLst/>
          </a:prstGeom>
        </p:spPr>
      </p:pic>
      <p:pic>
        <p:nvPicPr>
          <p:cNvPr id="223" name="Linea" descr="Linea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410643">
            <a:off x="2243798" y="1883012"/>
            <a:ext cx="1327745" cy="656311"/>
          </a:xfrm>
          <a:prstGeom prst="rect">
            <a:avLst/>
          </a:prstGeom>
        </p:spPr>
      </p:pic>
      <p:pic>
        <p:nvPicPr>
          <p:cNvPr id="225" name="Linea" descr="Linea"/>
          <p:cNvPicPr>
            <a:picLocks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5400000">
            <a:off x="4028815" y="1275499"/>
            <a:ext cx="906956" cy="656311"/>
          </a:xfrm>
          <a:prstGeom prst="rect">
            <a:avLst/>
          </a:prstGeom>
        </p:spPr>
      </p:pic>
      <p:pic>
        <p:nvPicPr>
          <p:cNvPr id="227" name="Linea" descr="Linea"/>
          <p:cNvPicPr>
            <a:picLocks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4028815" y="3280122"/>
            <a:ext cx="906956" cy="656311"/>
          </a:xfrm>
          <a:prstGeom prst="rect">
            <a:avLst/>
          </a:prstGeom>
        </p:spPr>
      </p:pic>
      <p:pic>
        <p:nvPicPr>
          <p:cNvPr id="229" name="Linea" descr="Linea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2531257">
            <a:off x="5279867" y="2881087"/>
            <a:ext cx="1144788" cy="656311"/>
          </a:xfrm>
          <a:prstGeom prst="rect">
            <a:avLst/>
          </a:prstGeom>
        </p:spPr>
      </p:pic>
      <p:pic>
        <p:nvPicPr>
          <p:cNvPr id="231" name="Linea" descr="Linea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9643997">
            <a:off x="5164374" y="1730059"/>
            <a:ext cx="1151699" cy="65631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560" y="6614652"/>
            <a:ext cx="40671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69532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 advAuto="0"/>
      <p:bldP spid="223" grpId="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-32157" y="23423"/>
            <a:ext cx="7668344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000" dirty="0" smtClean="0"/>
              <a:t>Sulla base dell’</a:t>
            </a:r>
            <a:r>
              <a:rPr lang="it-IT" sz="3000" dirty="0" smtClean="0">
                <a:solidFill>
                  <a:srgbClr val="FFFF00"/>
                </a:solidFill>
              </a:rPr>
              <a:t>ASSESSMENT</a:t>
            </a:r>
            <a:r>
              <a:rPr lang="it-IT" sz="3000" dirty="0" smtClean="0"/>
              <a:t>:</a:t>
            </a:r>
          </a:p>
          <a:p>
            <a:pPr marL="971550" lvl="1" indent="-51435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it-IT" sz="3000" dirty="0"/>
              <a:t>V</a:t>
            </a:r>
            <a:r>
              <a:rPr lang="it-IT" sz="3000" dirty="0" smtClean="0"/>
              <a:t>iene elaborato il </a:t>
            </a:r>
            <a:r>
              <a:rPr lang="it-IT" sz="3000" dirty="0" smtClean="0">
                <a:solidFill>
                  <a:srgbClr val="FFFF00"/>
                </a:solidFill>
              </a:rPr>
              <a:t>BILANCIO</a:t>
            </a:r>
          </a:p>
          <a:p>
            <a:pPr lvl="1"/>
            <a:r>
              <a:rPr lang="it-IT" sz="3000" dirty="0">
                <a:solidFill>
                  <a:srgbClr val="FFFF00"/>
                </a:solidFill>
              </a:rPr>
              <a:t> </a:t>
            </a:r>
            <a:r>
              <a:rPr lang="it-IT" sz="3000" dirty="0" smtClean="0">
                <a:solidFill>
                  <a:srgbClr val="FFFF00"/>
                </a:solidFill>
              </a:rPr>
              <a:t>                                ECOLOGICO</a:t>
            </a:r>
          </a:p>
          <a:p>
            <a:pPr marL="971550" lvl="1" indent="-514350">
              <a:buFont typeface="Wingdings" panose="05000000000000000000" pitchFamily="2" charset="2"/>
              <a:buChar char="Ø"/>
            </a:pPr>
            <a:r>
              <a:rPr lang="it-IT" sz="3000" dirty="0" smtClean="0"/>
              <a:t>Vengono individuate le </a:t>
            </a:r>
            <a:r>
              <a:rPr lang="it-IT" sz="3000" b="1" dirty="0" smtClean="0">
                <a:solidFill>
                  <a:srgbClr val="00B0F0"/>
                </a:solidFill>
              </a:rPr>
              <a:t>mete</a:t>
            </a:r>
            <a:r>
              <a:rPr lang="it-IT" sz="3000" dirty="0" smtClean="0"/>
              <a:t> future</a:t>
            </a:r>
          </a:p>
          <a:p>
            <a:pPr marL="971550" lvl="1" indent="-514350">
              <a:buFont typeface="Wingdings" panose="05000000000000000000" pitchFamily="2" charset="2"/>
              <a:buChar char="Ø"/>
            </a:pPr>
            <a:r>
              <a:rPr lang="it-IT" sz="3000" dirty="0" smtClean="0"/>
              <a:t>Vengono definiti gli </a:t>
            </a:r>
            <a:r>
              <a:rPr lang="it-IT" sz="3000" b="1" dirty="0" smtClean="0">
                <a:solidFill>
                  <a:srgbClr val="00B0F0"/>
                </a:solidFill>
              </a:rPr>
              <a:t>obbiettivi di sostegno</a:t>
            </a:r>
            <a:r>
              <a:rPr lang="it-IT" sz="3000" dirty="0" smtClean="0"/>
              <a:t> correlati alle mete</a:t>
            </a:r>
          </a:p>
          <a:p>
            <a:pPr marL="971550" lvl="1" indent="-514350">
              <a:buFont typeface="Wingdings" panose="05000000000000000000" pitchFamily="2" charset="2"/>
              <a:buChar char="Ø"/>
            </a:pPr>
            <a:r>
              <a:rPr lang="it-IT" sz="3000" dirty="0" smtClean="0"/>
              <a:t> Viene elaborato il </a:t>
            </a:r>
            <a:r>
              <a:rPr lang="it-IT" sz="3000" dirty="0" smtClean="0">
                <a:solidFill>
                  <a:srgbClr val="00B0F0"/>
                </a:solidFill>
              </a:rPr>
              <a:t>Piano dei Sostegni </a:t>
            </a:r>
            <a:r>
              <a:rPr lang="it-IT" sz="3000" dirty="0" smtClean="0"/>
              <a:t>derivanti dal relativo Piano</a:t>
            </a:r>
          </a:p>
          <a:p>
            <a:pPr marL="971550" lvl="1" indent="-514350">
              <a:buFont typeface="Wingdings" panose="05000000000000000000" pitchFamily="2" charset="2"/>
              <a:buChar char="Ø"/>
            </a:pPr>
            <a:r>
              <a:rPr lang="it-IT" sz="3000" dirty="0" smtClean="0"/>
              <a:t>Vengono definiti i </a:t>
            </a:r>
            <a:r>
              <a:rPr lang="it-IT" sz="3000" dirty="0" smtClean="0">
                <a:solidFill>
                  <a:srgbClr val="00B0F0"/>
                </a:solidFill>
              </a:rPr>
              <a:t>Programmi</a:t>
            </a:r>
            <a:r>
              <a:rPr lang="it-IT" sz="3000" dirty="0" smtClean="0"/>
              <a:t> di attuazione del Progetto di vita (spam temporale: 1 anno)</a:t>
            </a:r>
            <a:endParaRPr lang="it-IT" sz="3000" dirty="0"/>
          </a:p>
          <a:p>
            <a:pPr marL="971550" lvl="1" indent="-51435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it-IT" sz="3000" dirty="0" smtClean="0"/>
              <a:t>Monitoraggio degli </a:t>
            </a:r>
            <a:r>
              <a:rPr lang="it-IT" sz="3000" dirty="0" smtClean="0">
                <a:solidFill>
                  <a:srgbClr val="FFFF00"/>
                </a:solidFill>
              </a:rPr>
              <a:t>ESITI</a:t>
            </a:r>
            <a:r>
              <a:rPr lang="it-IT" sz="3000" dirty="0" smtClean="0"/>
              <a:t> (</a:t>
            </a:r>
            <a:r>
              <a:rPr lang="it-IT" sz="3000" dirty="0" err="1" smtClean="0"/>
              <a:t>outcomes</a:t>
            </a:r>
            <a:r>
              <a:rPr lang="it-IT" sz="3000" dirty="0" smtClean="0"/>
              <a:t> personali, clinici, funzionali)</a:t>
            </a:r>
            <a:endParaRPr lang="it-IT" sz="3000" dirty="0"/>
          </a:p>
        </p:txBody>
      </p:sp>
      <p:sp>
        <p:nvSpPr>
          <p:cNvPr id="4" name="Parentesi graffa chiusa 3"/>
          <p:cNvSpPr/>
          <p:nvPr/>
        </p:nvSpPr>
        <p:spPr>
          <a:xfrm>
            <a:off x="7456167" y="908720"/>
            <a:ext cx="360040" cy="4320480"/>
          </a:xfrm>
          <a:prstGeom prst="rightBrace">
            <a:avLst>
              <a:gd name="adj1" fmla="val 0"/>
              <a:gd name="adj2" fmla="val 51832"/>
            </a:avLst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7956376" y="1340768"/>
            <a:ext cx="720080" cy="3384376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r>
              <a:rPr lang="it-IT" sz="2400" b="1" dirty="0" smtClean="0">
                <a:solidFill>
                  <a:srgbClr val="FFFF00"/>
                </a:solidFill>
              </a:rPr>
              <a:t>PROGETTO</a:t>
            </a:r>
          </a:p>
          <a:p>
            <a:r>
              <a:rPr lang="it-IT" sz="2400" b="1" dirty="0" smtClean="0">
                <a:solidFill>
                  <a:srgbClr val="FFFF00"/>
                </a:solidFill>
              </a:rPr>
              <a:t>di VITA</a:t>
            </a: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059832" y="23423"/>
            <a:ext cx="2592288" cy="52525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3995936" y="764704"/>
            <a:ext cx="2520280" cy="100811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4211960" y="5661248"/>
            <a:ext cx="1044116" cy="50405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778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8892473" cy="610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95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4"/>
          <p:cNvSpPr>
            <a:spLocks noChangeArrowheads="1"/>
          </p:cNvSpPr>
          <p:nvPr/>
        </p:nvSpPr>
        <p:spPr bwMode="auto">
          <a:xfrm>
            <a:off x="352484" y="116632"/>
            <a:ext cx="842518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4000" b="1" u="sng" dirty="0">
                <a:solidFill>
                  <a:srgbClr val="3AF200"/>
                </a:solidFill>
                <a:latin typeface="Calibri" pitchFamily="34" charset="0"/>
              </a:rPr>
              <a:t>Progetto di </a:t>
            </a:r>
            <a:r>
              <a:rPr lang="it-IT" altLang="it-IT" sz="4000" b="1" u="sng" dirty="0" smtClean="0">
                <a:solidFill>
                  <a:srgbClr val="3AF200"/>
                </a:solidFill>
                <a:latin typeface="Calibri" pitchFamily="34" charset="0"/>
              </a:rPr>
              <a:t>vita</a:t>
            </a:r>
          </a:p>
          <a:p>
            <a:pPr algn="ctr"/>
            <a:r>
              <a:rPr lang="it-IT" sz="2000" b="1" dirty="0"/>
              <a:t>(Lavoro pubblicato sul Sito del Segretariato sociale della RAI</a:t>
            </a:r>
            <a:r>
              <a:rPr lang="it-IT" sz="2000" b="1" dirty="0" smtClean="0"/>
              <a:t>) fine </a:t>
            </a:r>
            <a:r>
              <a:rPr lang="it-IT" sz="2000" b="1" dirty="0"/>
              <a:t>anni 90 primi del 2000.</a:t>
            </a:r>
          </a:p>
        </p:txBody>
      </p:sp>
      <p:sp>
        <p:nvSpPr>
          <p:cNvPr id="3" name="Rettangolo 2"/>
          <p:cNvSpPr>
            <a:spLocks noChangeArrowheads="1"/>
          </p:cNvSpPr>
          <p:nvPr/>
        </p:nvSpPr>
        <p:spPr bwMode="auto">
          <a:xfrm>
            <a:off x="430843" y="1772816"/>
            <a:ext cx="8280400" cy="3540125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3200" b="1" dirty="0">
                <a:solidFill>
                  <a:prstClr val="black"/>
                </a:solidFill>
                <a:latin typeface="Calibri" pitchFamily="34" charset="0"/>
              </a:rPr>
              <a:t>L’insieme organizzato delle risposte e degli interventi, che accompagnano la persona disabile nei suoi cicli di vita, seguendone la modificazione dei bisogni nelle differenti fasce di età e in relazione agli ecosistemi in cui è inserito, con l’obiettivo di garantirgli la più alta qualità di vita possibile.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30843" y="5517232"/>
            <a:ext cx="8101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00B0F0"/>
                </a:solidFill>
              </a:rPr>
              <a:t>Il Progetto di Vita </a:t>
            </a:r>
            <a:r>
              <a:rPr lang="it-IT" sz="2400" dirty="0" smtClean="0"/>
              <a:t>deve essere monitorato, verificato ed eventualmente aggiornato ad una cadenza pari a quella del suo </a:t>
            </a:r>
            <a:r>
              <a:rPr lang="it-IT" sz="2400" dirty="0" err="1" smtClean="0">
                <a:solidFill>
                  <a:srgbClr val="00B0F0"/>
                </a:solidFill>
              </a:rPr>
              <a:t>span</a:t>
            </a:r>
            <a:r>
              <a:rPr lang="it-IT" sz="2400" dirty="0" smtClean="0">
                <a:solidFill>
                  <a:srgbClr val="00B0F0"/>
                </a:solidFill>
              </a:rPr>
              <a:t> temporale di riferimento: 3-5 anni</a:t>
            </a:r>
          </a:p>
        </p:txBody>
      </p:sp>
    </p:spTree>
    <p:extLst>
      <p:ext uri="{BB962C8B-B14F-4D97-AF65-F5344CB8AC3E}">
        <p14:creationId xmlns:p14="http://schemas.microsoft.com/office/powerpoint/2010/main" val="19338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84303" y="404664"/>
            <a:ext cx="8712968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/>
              <a:t>Per l’elaborazione del Progetto di vita:</a:t>
            </a:r>
          </a:p>
          <a:p>
            <a:endParaRPr lang="it-IT" sz="3200" b="1" dirty="0"/>
          </a:p>
          <a:p>
            <a:pPr marL="285750" indent="-285750">
              <a:lnSpc>
                <a:spcPct val="150000"/>
              </a:lnSpc>
              <a:buFont typeface="Wingdings"/>
              <a:buChar char="à"/>
            </a:pPr>
            <a:r>
              <a:rPr lang="it-IT" sz="3200" dirty="0" smtClean="0"/>
              <a:t>Le persone da coinvolgere sono tante</a:t>
            </a:r>
          </a:p>
          <a:p>
            <a:pPr marL="285750" indent="-285750">
              <a:lnSpc>
                <a:spcPct val="150000"/>
              </a:lnSpc>
              <a:buFont typeface="Wingdings"/>
              <a:buChar char="à"/>
            </a:pPr>
            <a:r>
              <a:rPr lang="it-IT" sz="3200" dirty="0" smtClean="0"/>
              <a:t>Gli ambiti da esplorare sono tanti</a:t>
            </a:r>
          </a:p>
          <a:p>
            <a:pPr marL="285750" indent="-285750">
              <a:lnSpc>
                <a:spcPct val="150000"/>
              </a:lnSpc>
              <a:buFont typeface="Wingdings"/>
              <a:buChar char="à"/>
            </a:pPr>
            <a:r>
              <a:rPr lang="it-IT" sz="3200" dirty="0" smtClean="0"/>
              <a:t>I dati da raccogliere sono tantissimi</a:t>
            </a:r>
          </a:p>
          <a:p>
            <a:pPr>
              <a:lnSpc>
                <a:spcPct val="150000"/>
              </a:lnSpc>
            </a:pPr>
            <a:endParaRPr lang="it-IT" sz="1400" dirty="0"/>
          </a:p>
          <a:p>
            <a:pPr algn="ctr">
              <a:lnSpc>
                <a:spcPct val="150000"/>
              </a:lnSpc>
            </a:pPr>
            <a:r>
              <a:rPr lang="it-IT" sz="3200" b="1" dirty="0" smtClean="0">
                <a:solidFill>
                  <a:srgbClr val="FFFF00"/>
                </a:solidFill>
              </a:rPr>
              <a:t>IL SISTEMA DELLE MATRICI ECOLOGICHE E’ SEMPLICEMENTE UN MODO ORGANIZZATO DI RACCOGLIERE I DATI</a:t>
            </a:r>
          </a:p>
        </p:txBody>
      </p:sp>
    </p:spTree>
    <p:extLst>
      <p:ext uri="{BB962C8B-B14F-4D97-AF65-F5344CB8AC3E}">
        <p14:creationId xmlns:p14="http://schemas.microsoft.com/office/powerpoint/2010/main" val="10085814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16632"/>
            <a:ext cx="8206931" cy="66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436780" y="379403"/>
            <a:ext cx="79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rgbClr val="00B0F0"/>
                </a:solidFill>
              </a:rPr>
              <a:t>Struttura dati per disporre serie di informazioni in forma di tabella </a:t>
            </a:r>
          </a:p>
        </p:txBody>
      </p:sp>
    </p:spTree>
    <p:extLst>
      <p:ext uri="{BB962C8B-B14F-4D97-AF65-F5344CB8AC3E}">
        <p14:creationId xmlns:p14="http://schemas.microsoft.com/office/powerpoint/2010/main" val="4223126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9512" y="476672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3AF200"/>
                </a:solidFill>
              </a:rPr>
              <a:t>MATRICE ECOLOGICA: DEFINIZIONE</a:t>
            </a:r>
          </a:p>
          <a:p>
            <a:pPr algn="just"/>
            <a:endParaRPr lang="it-IT" sz="2800" dirty="0"/>
          </a:p>
          <a:p>
            <a:pPr algn="just"/>
            <a:r>
              <a:rPr lang="it-IT" sz="2800" dirty="0" smtClean="0"/>
              <a:t>La </a:t>
            </a:r>
            <a:r>
              <a:rPr lang="it-IT" sz="2800" dirty="0"/>
              <a:t>matrice ecologica viene definita come </a:t>
            </a:r>
            <a:r>
              <a:rPr lang="it-IT" sz="2800" i="1" dirty="0"/>
              <a:t>“un </a:t>
            </a:r>
            <a:r>
              <a:rPr lang="it-IT" sz="2800" b="1" i="1" dirty="0">
                <a:solidFill>
                  <a:srgbClr val="FFFF00"/>
                </a:solidFill>
              </a:rPr>
              <a:t>dispositivo logico di classificazione delle informazioni (variabili ecologiche)</a:t>
            </a:r>
            <a:r>
              <a:rPr lang="it-IT" sz="2800" i="1" dirty="0"/>
              <a:t> relative al funzionamento della Persona, in relazione agli ambienti antropici (umani) e fisici in base ai criteri di afferenza/pertinenza/referenza </a:t>
            </a:r>
            <a:r>
              <a:rPr lang="it-IT" sz="2800" b="1" i="1" dirty="0">
                <a:solidFill>
                  <a:srgbClr val="FFFF00"/>
                </a:solidFill>
              </a:rPr>
              <a:t>verso i domini universali di Qualità di Vita</a:t>
            </a:r>
            <a:r>
              <a:rPr lang="it-IT" sz="2800" i="1" dirty="0"/>
              <a:t>, il cui scopo è generare </a:t>
            </a:r>
            <a:r>
              <a:rPr lang="it-IT" sz="2800" i="1" dirty="0">
                <a:solidFill>
                  <a:srgbClr val="FFFF00"/>
                </a:solidFill>
              </a:rPr>
              <a:t>Obiettivi</a:t>
            </a:r>
            <a:r>
              <a:rPr lang="it-IT" sz="2800" i="1" dirty="0"/>
              <a:t> ed </a:t>
            </a:r>
            <a:r>
              <a:rPr lang="it-IT" sz="2800" i="1" dirty="0">
                <a:solidFill>
                  <a:srgbClr val="FFFF00"/>
                </a:solidFill>
              </a:rPr>
              <a:t>Indicatori di Sostegno per il miglioramento della Qualità di Vita</a:t>
            </a:r>
            <a:r>
              <a:rPr lang="it-IT" sz="2800" i="1" dirty="0"/>
              <a:t>, a livello personale, funzionale e clinico”</a:t>
            </a:r>
            <a:r>
              <a:rPr lang="it-IT" sz="2800" dirty="0"/>
              <a:t> </a:t>
            </a:r>
            <a:endParaRPr lang="it-IT" sz="2800" dirty="0" smtClean="0"/>
          </a:p>
          <a:p>
            <a:pPr algn="just"/>
            <a:r>
              <a:rPr lang="it-IT" sz="2800" dirty="0" smtClean="0"/>
              <a:t>(</a:t>
            </a:r>
            <a:r>
              <a:rPr lang="it-IT" sz="2800" dirty="0"/>
              <a:t>Croce, 2014; </a:t>
            </a:r>
            <a:r>
              <a:rPr lang="it-IT" sz="2800" dirty="0" smtClean="0"/>
              <a:t>  Croce L</a:t>
            </a:r>
            <a:r>
              <a:rPr lang="it-IT" sz="2800" dirty="0"/>
              <a:t>., </a:t>
            </a:r>
            <a:r>
              <a:rPr lang="it-IT" sz="2800" dirty="0" smtClean="0"/>
              <a:t>Pozzi </a:t>
            </a:r>
            <a:r>
              <a:rPr lang="it-IT" sz="2800" dirty="0"/>
              <a:t>T</a:t>
            </a:r>
            <a:r>
              <a:rPr lang="it-IT" sz="2800" dirty="0" smtClean="0"/>
              <a:t>., Lombardi </a:t>
            </a:r>
            <a:r>
              <a:rPr lang="it-IT" sz="2800" dirty="0"/>
              <a:t>M., 2014).</a:t>
            </a:r>
          </a:p>
        </p:txBody>
      </p:sp>
    </p:spTree>
    <p:extLst>
      <p:ext uri="{BB962C8B-B14F-4D97-AF65-F5344CB8AC3E}">
        <p14:creationId xmlns:p14="http://schemas.microsoft.com/office/powerpoint/2010/main" val="1244407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07504" y="332656"/>
            <a:ext cx="89289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3200" dirty="0" smtClean="0"/>
              <a:t>Meglio cercare uno strumento che possa aiutare ad </a:t>
            </a:r>
            <a:r>
              <a:rPr lang="it-IT" sz="3200" b="1" dirty="0" smtClean="0">
                <a:solidFill>
                  <a:srgbClr val="FFFF00"/>
                </a:solidFill>
              </a:rPr>
              <a:t>AFFRONTARE LA COMPLESSITÀ DEL PROGETTO DI VITA</a:t>
            </a:r>
            <a:r>
              <a:rPr lang="it-IT" sz="3200" dirty="0" smtClean="0"/>
              <a:t>, piuttosto che evitarla, fare come abbiamo sempre fatto, ragionare come abbiamo sempre ragionato: perderemmo la forza innovativa del DURANTE/DOPO di NOI e rischieremmo invece di creare una «diversa istituzionalizzazione»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302239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32186" y="234888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dirty="0" smtClean="0">
                <a:latin typeface="Rockwell Extra Bold" panose="02060903040505020403" pitchFamily="18" charset="0"/>
              </a:rPr>
              <a:t>Dr.ssa Chiara Canali</a:t>
            </a:r>
          </a:p>
          <a:p>
            <a:pPr algn="ctr"/>
            <a:endParaRPr lang="it-IT" sz="5400" dirty="0">
              <a:latin typeface="Rockwell Extra Bold" panose="02060903040505020403" pitchFamily="18" charset="0"/>
            </a:endParaRPr>
          </a:p>
          <a:p>
            <a:pPr algn="ctr"/>
            <a:r>
              <a:rPr lang="it-IT" sz="3600" b="1" dirty="0" smtClean="0"/>
              <a:t>ANFFAS di MASSA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17516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aggio">
  <a:themeElements>
    <a:clrScheme name="Raggio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Raggi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ggio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ggio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16333</TotalTime>
  <Words>2312</Words>
  <Application>Microsoft Office PowerPoint</Application>
  <PresentationFormat>Presentazione su schermo (4:3)</PresentationFormat>
  <Paragraphs>243</Paragraphs>
  <Slides>38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38</vt:i4>
      </vt:variant>
    </vt:vector>
  </HeadingPairs>
  <TitlesOfParts>
    <vt:vector size="40" baseType="lpstr">
      <vt:lpstr>Tema di Office</vt:lpstr>
      <vt:lpstr>Raggio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Bilancio Ecologico:  le direzioni dell’indagine</vt:lpstr>
      <vt:lpstr>Bilancio Ecologico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Giampiero Lapini</dc:creator>
  <cp:lastModifiedBy>Giampiero Lapini</cp:lastModifiedBy>
  <cp:revision>211</cp:revision>
  <dcterms:created xsi:type="dcterms:W3CDTF">2017-05-14T16:18:12Z</dcterms:created>
  <dcterms:modified xsi:type="dcterms:W3CDTF">2017-10-28T05:33:39Z</dcterms:modified>
</cp:coreProperties>
</file>