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8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Foglio_di_Microsoft_Excel1.xlsx"/><Relationship Id="rId3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2.xlsx"/><Relationship Id="rId2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3.xlsx"/><Relationship Id="rId2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>
              <a:defRPr/>
            </a:pPr>
            <a:r>
              <a:rPr lang="it-IT" dirty="0" smtClean="0"/>
              <a:t>ENTRATE 2017 €465.662,00</a:t>
            </a:r>
          </a:p>
          <a:p>
            <a:pPr algn="ctr">
              <a:defRPr/>
            </a:pPr>
            <a:endParaRPr lang="it-IT" dirty="0" smtClean="0"/>
          </a:p>
        </c:rich>
      </c:tx>
      <c:layout>
        <c:manualLayout>
          <c:xMode val="edge"/>
          <c:yMode val="edge"/>
          <c:x val="0.310484077782673"/>
          <c:y val="0.168273063457495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2100800058412"/>
          <c:y val="0.497946200024703"/>
          <c:w val="0.658820251482765"/>
          <c:h val="0.479303222907632"/>
        </c:manualLayout>
      </c:layout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Importi</c:v>
                </c:pt>
              </c:strCache>
            </c:strRef>
          </c:tx>
          <c:explosion val="3"/>
          <c:dLbls>
            <c:dLbl>
              <c:idx val="0"/>
              <c:layout>
                <c:manualLayout>
                  <c:x val="0.0379178323593067"/>
                  <c:y val="-0.094526326048419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0462068393224421"/>
                  <c:y val="-0.0056837429229251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0564980640785845"/>
                  <c:y val="-0.04237109849038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0235446769272256"/>
                  <c:y val="-0.033311441640825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0291814928286805"/>
                  <c:y val="-0.042136281748290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0.0362360097285454"/>
                  <c:y val="-0.028953419572174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Foglio1!$A$2:$A$7</c:f>
              <c:strCache>
                <c:ptCount val="6"/>
                <c:pt idx="0">
                  <c:v>Compartecipazioni Attività 206.783 €</c:v>
                </c:pt>
                <c:pt idx="1">
                  <c:v>5 X 1000 77.961 €</c:v>
                </c:pt>
                <c:pt idx="2">
                  <c:v>Convenzione SdS 66.000 €</c:v>
                </c:pt>
                <c:pt idx="3">
                  <c:v>Alla Luce del Sole 55.000 €</c:v>
                </c:pt>
                <c:pt idx="4">
                  <c:v>Donazioni private 24.916 €</c:v>
                </c:pt>
                <c:pt idx="5">
                  <c:v>Iniziative varie 35.000 €</c:v>
                </c:pt>
              </c:strCache>
            </c:strRef>
          </c:cat>
          <c:val>
            <c:numRef>
              <c:f>Foglio1!$B$2:$B$7</c:f>
              <c:numCache>
                <c:formatCode>_("€"* #,##0.00_);_("€"* \(#,##0.00\);_("€"* "-"??_);_(@_)</c:formatCode>
                <c:ptCount val="6"/>
                <c:pt idx="0">
                  <c:v>206783.0</c:v>
                </c:pt>
                <c:pt idx="1">
                  <c:v>77961.0</c:v>
                </c:pt>
                <c:pt idx="2">
                  <c:v>66000.0</c:v>
                </c:pt>
                <c:pt idx="3">
                  <c:v>55000.0</c:v>
                </c:pt>
                <c:pt idx="4">
                  <c:v>24916.0</c:v>
                </c:pt>
                <c:pt idx="5">
                  <c:v>35000.0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0193911304853813"/>
          <c:y val="0.246650769794058"/>
          <c:w val="0.959795502552298"/>
          <c:h val="0.16310532848506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 dirty="0"/>
              <a:t>USCITE </a:t>
            </a:r>
            <a:r>
              <a:rPr lang="it-IT" dirty="0" smtClean="0"/>
              <a:t>2017 € 589.858,00</a:t>
            </a:r>
            <a:endParaRPr lang="it-IT" dirty="0"/>
          </a:p>
          <a:p>
            <a:pPr>
              <a:defRPr/>
            </a:pPr>
            <a:endParaRPr lang="it-IT" dirty="0"/>
          </a:p>
        </c:rich>
      </c:tx>
      <c:layout>
        <c:manualLayout>
          <c:xMode val="edge"/>
          <c:yMode val="edge"/>
          <c:x val="0.284883821197774"/>
          <c:y val="0.168273063457495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2100800058412"/>
          <c:y val="0.497946200024703"/>
          <c:w val="0.658820251482765"/>
          <c:h val="0.479303222907632"/>
        </c:manualLayout>
      </c:layout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Importi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.0379178323593067"/>
                  <c:y val="-0.094526326048419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0462068393224421"/>
                  <c:y val="-0.0056837429229251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0564980640785845"/>
                  <c:y val="-0.04237109849038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0235446769272256"/>
                  <c:y val="-0.033311441640825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0291814928286805"/>
                  <c:y val="-0.042136281748290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0.0362360097285454"/>
                  <c:y val="-0.028953419572174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Foglio1!$A$2:$A$7</c:f>
              <c:strCache>
                <c:ptCount val="6"/>
                <c:pt idx="0">
                  <c:v>Costo Operatori €331.490</c:v>
                </c:pt>
                <c:pt idx="1">
                  <c:v>Costo dei Progetti €106.531</c:v>
                </c:pt>
                <c:pt idx="2">
                  <c:v>Ammortamenti €66.000</c:v>
                </c:pt>
                <c:pt idx="3">
                  <c:v>Costi Gestionali di Struttura €60.000</c:v>
                </c:pt>
                <c:pt idx="4">
                  <c:v>Tasse €10.828</c:v>
                </c:pt>
                <c:pt idx="5">
                  <c:v>Oneri Finanziari €15.000</c:v>
                </c:pt>
              </c:strCache>
            </c:strRef>
          </c:cat>
          <c:val>
            <c:numRef>
              <c:f>Foglio1!$B$2:$B$7</c:f>
              <c:numCache>
                <c:formatCode>_("€"* #,##0.00_);_("€"* \(#,##0.00\);_("€"* "-"??_);_(@_)</c:formatCode>
                <c:ptCount val="6"/>
                <c:pt idx="0">
                  <c:v>331490.0</c:v>
                </c:pt>
                <c:pt idx="1">
                  <c:v>106513.0</c:v>
                </c:pt>
                <c:pt idx="2">
                  <c:v>66000.0</c:v>
                </c:pt>
                <c:pt idx="3">
                  <c:v>60000.0</c:v>
                </c:pt>
                <c:pt idx="4">
                  <c:v>10828.0</c:v>
                </c:pt>
                <c:pt idx="5">
                  <c:v>15000.0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0193911304853813"/>
          <c:y val="0.246650769794058"/>
          <c:w val="0.959795502552298"/>
          <c:h val="0.16310532848506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/>
              <a:t>USCITE 2017</a:t>
            </a:r>
          </a:p>
          <a:p>
            <a:pPr>
              <a:defRPr/>
            </a:pPr>
            <a:endParaRPr lang="it-IT"/>
          </a:p>
        </c:rich>
      </c:tx>
      <c:layout>
        <c:manualLayout>
          <c:xMode val="edge"/>
          <c:yMode val="edge"/>
          <c:x val="0.41146286764533"/>
          <c:y val="0.164533662047328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52100800058412"/>
          <c:y val="0.497946200024703"/>
          <c:w val="0.658820251482765"/>
          <c:h val="0.479303222907632"/>
        </c:manualLayout>
      </c:layout>
      <c:barChart>
        <c:barDir val="col"/>
        <c:grouping val="percent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142182680"/>
        <c:axId val="2146887880"/>
      </c:barChart>
      <c:catAx>
        <c:axId val="2142182680"/>
        <c:scaling>
          <c:orientation val="minMax"/>
        </c:scaling>
        <c:delete val="0"/>
        <c:axPos val="b"/>
        <c:majorTickMark val="out"/>
        <c:minorTickMark val="none"/>
        <c:tickLblPos val="nextTo"/>
        <c:crossAx val="2146887880"/>
        <c:crosses val="autoZero"/>
        <c:auto val="1"/>
        <c:lblAlgn val="ctr"/>
        <c:lblOffset val="100"/>
        <c:noMultiLvlLbl val="0"/>
      </c:catAx>
      <c:valAx>
        <c:axId val="214688788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142182680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24"/>
    </mc:Choice>
    <mc:Fallback>
      <c:style val="24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Costi Attività 2017</c:v>
                </c:pt>
              </c:strCache>
            </c:strRef>
          </c:tx>
          <c:invertIfNegative val="0"/>
          <c:dPt>
            <c:idx val="4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cat>
            <c:strRef>
              <c:f>Foglio1!$A$2:$A$6</c:f>
              <c:strCache>
                <c:ptCount val="5"/>
                <c:pt idx="0">
                  <c:v>Att. Occupazionale €193.816</c:v>
                </c:pt>
                <c:pt idx="1">
                  <c:v>Prog. Tempo Libero €52.777</c:v>
                </c:pt>
                <c:pt idx="2">
                  <c:v>Soggiorni Estivi  €49.500</c:v>
                </c:pt>
                <c:pt idx="3">
                  <c:v>Giochiamo Insieme €14.500</c:v>
                </c:pt>
                <c:pt idx="4">
                  <c:v>Autonomia Possibile €60.570</c:v>
                </c:pt>
              </c:strCache>
            </c:strRef>
          </c:cat>
          <c:val>
            <c:numRef>
              <c:f>Foglio1!$B$2:$B$6</c:f>
              <c:numCache>
                <c:formatCode>_("€"* #,##0.00_);_("€"* \(#,##0.00\);_("€"* "-"??_);_(@_)</c:formatCode>
                <c:ptCount val="5"/>
                <c:pt idx="0">
                  <c:v>193816.0</c:v>
                </c:pt>
                <c:pt idx="1">
                  <c:v>57277.0</c:v>
                </c:pt>
                <c:pt idx="2">
                  <c:v>49500.0</c:v>
                </c:pt>
                <c:pt idx="3">
                  <c:v>14500.0</c:v>
                </c:pt>
                <c:pt idx="4">
                  <c:v>60579.0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72608472"/>
        <c:axId val="2072616600"/>
        <c:axId val="0"/>
      </c:bar3DChart>
      <c:catAx>
        <c:axId val="2072608472"/>
        <c:scaling>
          <c:orientation val="minMax"/>
        </c:scaling>
        <c:delete val="0"/>
        <c:axPos val="b"/>
        <c:majorTickMark val="out"/>
        <c:minorTickMark val="none"/>
        <c:tickLblPos val="nextTo"/>
        <c:crossAx val="2072616600"/>
        <c:crosses val="autoZero"/>
        <c:auto val="1"/>
        <c:lblAlgn val="ctr"/>
        <c:lblOffset val="100"/>
        <c:noMultiLvlLbl val="0"/>
      </c:catAx>
      <c:valAx>
        <c:axId val="2072616600"/>
        <c:scaling>
          <c:orientation val="minMax"/>
        </c:scaling>
        <c:delete val="0"/>
        <c:axPos val="l"/>
        <c:majorGridlines/>
        <c:numFmt formatCode="_(&quot;€&quot;* #,##0.00_);_(&quot;€&quot;* \(#,##0.00\);_(&quot;€&quot;* &quot;-&quot;??_);_(@_)" sourceLinked="1"/>
        <c:majorTickMark val="out"/>
        <c:minorTickMark val="none"/>
        <c:tickLblPos val="nextTo"/>
        <c:crossAx val="20726084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microsoft.com/office/2007/relationships/hdphoto" Target="../media/hdphoto1.wdp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microsoft.com/office/2007/relationships/hdphoto" Target="../media/hdphoto1.wdp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microsoft.com/office/2007/relationships/hdphoto" Target="../media/hdphoto1.wdp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0.01258</cdr:y>
    </cdr:from>
    <cdr:to>
      <cdr:x>0.80352</cdr:x>
      <cdr:y>0.15031</cdr:y>
    </cdr:to>
    <cdr:pic>
      <cdr:nvPicPr>
        <cdr:cNvPr id="2" name="Immagine 1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alphaModFix/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sharpenSoften amount="50000"/>
                  </a14:imgEffect>
                </a14:imgLayer>
              </a14:imgProps>
            </a:ex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85477"/>
          <a:ext cx="7175111" cy="935535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  <a:effectLst xmlns:a="http://schemas.openxmlformats.org/drawingml/2006/main">
          <a:outerShdw blurRad="50800" dist="38100" dir="5400000" algn="t" rotWithShape="0">
            <a:prstClr val="black">
              <a:alpha val="40000"/>
            </a:prstClr>
          </a:outerShdw>
        </a:effectLst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0.01258</cdr:y>
    </cdr:from>
    <cdr:to>
      <cdr:x>0.80352</cdr:x>
      <cdr:y>0.15031</cdr:y>
    </cdr:to>
    <cdr:pic>
      <cdr:nvPicPr>
        <cdr:cNvPr id="2" name="Immagine 1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alphaModFix/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sharpenSoften amount="50000"/>
                  </a14:imgEffect>
                </a14:imgLayer>
              </a14:imgProps>
            </a:ex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85477"/>
          <a:ext cx="7175111" cy="935535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  <a:effectLst xmlns:a="http://schemas.openxmlformats.org/drawingml/2006/main">
          <a:outerShdw blurRad="50800" dist="38100" dir="5400000" algn="t" rotWithShape="0">
            <a:prstClr val="black">
              <a:alpha val="40000"/>
            </a:prstClr>
          </a:outerShdw>
        </a:effectLst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0.01258</cdr:y>
    </cdr:from>
    <cdr:to>
      <cdr:x>0.80352</cdr:x>
      <cdr:y>0.15031</cdr:y>
    </cdr:to>
    <cdr:pic>
      <cdr:nvPicPr>
        <cdr:cNvPr id="2" name="Immagine 1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alphaModFix/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sharpenSoften amount="50000"/>
                  </a14:imgEffect>
                </a14:imgLayer>
              </a14:imgProps>
            </a:ex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85477"/>
          <a:ext cx="7175111" cy="935535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  <a:effectLst xmlns:a="http://schemas.openxmlformats.org/drawingml/2006/main">
          <a:outerShdw blurRad="50800" dist="38100" dir="5400000" algn="t" rotWithShape="0">
            <a:prstClr val="black">
              <a:alpha val="40000"/>
            </a:prstClr>
          </a:outerShdw>
        </a:effectLst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27/10/17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27/10/17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27/10/17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‹n.›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34" y="366330"/>
            <a:ext cx="8853957" cy="131261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244247" y="2429988"/>
            <a:ext cx="869519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/>
              <a:t>Il Dopo di Noi in Toscana:</a:t>
            </a:r>
          </a:p>
          <a:p>
            <a:pPr algn="ctr"/>
            <a:r>
              <a:rPr lang="it-IT" sz="4800" dirty="0" smtClean="0"/>
              <a:t>Pronti, via</a:t>
            </a:r>
            <a:r>
              <a:rPr lang="mr-IN" sz="4800" dirty="0" smtClean="0"/>
              <a:t>……</a:t>
            </a:r>
            <a:r>
              <a:rPr lang="it-IT" sz="4800" dirty="0" smtClean="0"/>
              <a:t> si parte!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</a:rPr>
              <a:t>Istituzioni e famiglie insieme per la qualità della vita delle persone con disabilità.</a:t>
            </a:r>
          </a:p>
          <a:p>
            <a:pPr algn="ctr"/>
            <a:endParaRPr lang="it-IT" sz="4800" dirty="0" smtClean="0"/>
          </a:p>
          <a:p>
            <a:pPr algn="ctr"/>
            <a:r>
              <a:rPr lang="it-IT" sz="2800" dirty="0" smtClean="0"/>
              <a:t>Firenze 28 Ottobre </a:t>
            </a:r>
            <a:r>
              <a:rPr lang="it-IT" sz="2800" dirty="0" smtClean="0"/>
              <a:t>2017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760483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2938241676"/>
              </p:ext>
            </p:extLst>
          </p:nvPr>
        </p:nvGraphicFramePr>
        <p:xfrm>
          <a:off x="104746" y="0"/>
          <a:ext cx="8929598" cy="6792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7925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2884512064"/>
              </p:ext>
            </p:extLst>
          </p:nvPr>
        </p:nvGraphicFramePr>
        <p:xfrm>
          <a:off x="104746" y="0"/>
          <a:ext cx="8929598" cy="6792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4600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2923742075"/>
              </p:ext>
            </p:extLst>
          </p:nvPr>
        </p:nvGraphicFramePr>
        <p:xfrm>
          <a:off x="104746" y="0"/>
          <a:ext cx="8929598" cy="6792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co 4"/>
          <p:cNvGraphicFramePr/>
          <p:nvPr>
            <p:extLst>
              <p:ext uri="{D42A27DB-BD31-4B8C-83A1-F6EECF244321}">
                <p14:modId xmlns:p14="http://schemas.microsoft.com/office/powerpoint/2010/main" val="716734812"/>
              </p:ext>
            </p:extLst>
          </p:nvPr>
        </p:nvGraphicFramePr>
        <p:xfrm>
          <a:off x="104746" y="1089998"/>
          <a:ext cx="8736998" cy="5702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2606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repuscolo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wilight">
    <a:dk1>
      <a:sysClr val="windowText" lastClr="000000"/>
    </a:dk1>
    <a:lt1>
      <a:sysClr val="window" lastClr="FFFFFF"/>
    </a:lt1>
    <a:dk2>
      <a:srgbClr val="24213E"/>
    </a:dk2>
    <a:lt2>
      <a:srgbClr val="E9EAF0"/>
    </a:lt2>
    <a:accent1>
      <a:srgbClr val="E8BC4A"/>
    </a:accent1>
    <a:accent2>
      <a:srgbClr val="83C1C6"/>
    </a:accent2>
    <a:accent3>
      <a:srgbClr val="E78D35"/>
    </a:accent3>
    <a:accent4>
      <a:srgbClr val="909CE1"/>
    </a:accent4>
    <a:accent5>
      <a:srgbClr val="839C41"/>
    </a:accent5>
    <a:accent6>
      <a:srgbClr val="CC5439"/>
    </a:accent6>
    <a:hlink>
      <a:srgbClr val="1C6CF1"/>
    </a:hlink>
    <a:folHlink>
      <a:srgbClr val="C649E0"/>
    </a:folHlink>
  </a:clrScheme>
  <a:fontScheme name="Twilight">
    <a:majorFont>
      <a:latin typeface="Corbel"/>
      <a:ea typeface=""/>
      <a:cs typeface=""/>
      <a:font script="Jpan" typeface="ヒラギノ角ゴ Pro W3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Corbel"/>
      <a:ea typeface=""/>
      <a:cs typeface=""/>
      <a:font script="Jpan" typeface="ヒラギノ角ゴ Pro W3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Twilight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 fov="600000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bg1">
              <a:shade val="100000"/>
              <a:satMod val="300000"/>
            </a:schemeClr>
          </a:gs>
          <a:gs pos="31000">
            <a:schemeClr val="bg1">
              <a:tint val="100000"/>
              <a:satMod val="300000"/>
            </a:schemeClr>
          </a:gs>
          <a:gs pos="62000">
            <a:schemeClr val="phClr">
              <a:tint val="100000"/>
              <a:shade val="100000"/>
              <a:satMod val="100000"/>
            </a:schemeClr>
          </a:gs>
          <a:gs pos="100000">
            <a:schemeClr val="phClr">
              <a:shade val="100000"/>
              <a:hueMod val="93000"/>
              <a:satMod val="50000"/>
              <a:lumMod val="200000"/>
            </a:schemeClr>
          </a:gs>
        </a:gsLst>
        <a:lin ang="5400000" scaled="0"/>
      </a:gradFill>
      <a:gradFill rotWithShape="1">
        <a:gsLst>
          <a:gs pos="0">
            <a:schemeClr val="phClr">
              <a:tint val="100000"/>
              <a:satMod val="100000"/>
            </a:schemeClr>
          </a:gs>
          <a:gs pos="100000">
            <a:schemeClr val="phClr">
              <a:tint val="100000"/>
              <a:shade val="100000"/>
              <a:alpha val="100000"/>
              <a:hueMod val="100000"/>
              <a:satMod val="150000"/>
              <a:lumMod val="5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Crepuscolo.thmx</Template>
  <TotalTime>214</TotalTime>
  <Words>70</Words>
  <Application>Microsoft Macintosh PowerPoint</Application>
  <PresentationFormat>Presentazione su schermo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Crepuscolo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Roberto Marcucci</dc:creator>
  <cp:lastModifiedBy>Roberto Marcucci</cp:lastModifiedBy>
  <cp:revision>33</cp:revision>
  <dcterms:created xsi:type="dcterms:W3CDTF">2017-10-23T12:32:36Z</dcterms:created>
  <dcterms:modified xsi:type="dcterms:W3CDTF">2017-10-27T12:13:24Z</dcterms:modified>
</cp:coreProperties>
</file>