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olors1.xml" ContentType="application/vnd.ms-office.chartcolorstyle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charts/style1.xml" ContentType="application/vnd.ms-office.chart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63" r:id="rId3"/>
    <p:sldId id="291" r:id="rId4"/>
    <p:sldId id="259" r:id="rId5"/>
    <p:sldId id="266" r:id="rId6"/>
    <p:sldId id="265" r:id="rId7"/>
    <p:sldId id="264" r:id="rId8"/>
    <p:sldId id="290" r:id="rId9"/>
    <p:sldId id="260" r:id="rId10"/>
    <p:sldId id="261" r:id="rId11"/>
    <p:sldId id="279" r:id="rId12"/>
    <p:sldId id="262" r:id="rId13"/>
    <p:sldId id="287" r:id="rId14"/>
    <p:sldId id="280" r:id="rId15"/>
    <p:sldId id="288" r:id="rId16"/>
    <p:sldId id="289" r:id="rId17"/>
    <p:sldId id="282" r:id="rId18"/>
    <p:sldId id="283" r:id="rId19"/>
    <p:sldId id="284" r:id="rId20"/>
    <p:sldId id="286" r:id="rId21"/>
    <p:sldId id="285" r:id="rId22"/>
    <p:sldId id="292" r:id="rId23"/>
    <p:sldId id="281" r:id="rId24"/>
    <p:sldId id="278" r:id="rId25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  <a:srgbClr val="003399"/>
    <a:srgbClr val="000099"/>
    <a:srgbClr val="0033CC"/>
    <a:srgbClr val="10317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89651" autoAdjust="0"/>
  </p:normalViewPr>
  <p:slideViewPr>
    <p:cSldViewPr>
      <p:cViewPr varScale="1">
        <p:scale>
          <a:sx n="65" d="100"/>
          <a:sy n="65" d="100"/>
        </p:scale>
        <p:origin x="-152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Foglio_di_lavoro_di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err="1">
                <a:solidFill>
                  <a:srgbClr val="0070C0"/>
                </a:solidFill>
                <a:latin typeface="Garamond" panose="02020404030301010803" pitchFamily="18" charset="0"/>
              </a:rPr>
              <a:t>Strutture</a:t>
            </a:r>
            <a:r>
              <a:rPr lang="en-US" dirty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en-US" dirty="0" err="1">
                <a:solidFill>
                  <a:srgbClr val="0070C0"/>
                </a:solidFill>
                <a:latin typeface="Garamond" panose="02020404030301010803" pitchFamily="18" charset="0"/>
              </a:rPr>
              <a:t>partecipanti</a:t>
            </a:r>
            <a:endParaRPr lang="en-US" dirty="0">
              <a:solidFill>
                <a:srgbClr val="0070C0"/>
              </a:solidFill>
              <a:latin typeface="Garamond" panose="02020404030301010803" pitchFamily="18" charset="0"/>
            </a:endParaRPr>
          </a:p>
        </c:rich>
      </c:tx>
      <c:layout/>
      <c:spPr>
        <a:noFill/>
        <a:ln>
          <a:noFill/>
        </a:ln>
        <a:effectLst/>
      </c:spPr>
    </c:title>
    <c:plotArea>
      <c:layout/>
      <c:pie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Vendite</c:v>
                </c:pt>
              </c:strCache>
            </c:strRef>
          </c:tx>
          <c:dPt>
            <c:idx val="0"/>
            <c:spPr>
              <a:gradFill rotWithShape="1"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"/>
            <c:spPr>
              <a:gradFill rotWithShape="1">
                <a:gsLst>
                  <a:gs pos="0">
                    <a:schemeClr val="accent2">
                      <a:shade val="51000"/>
                      <a:satMod val="130000"/>
                    </a:schemeClr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2"/>
            <c:spPr>
              <a:gradFill rotWithShape="1">
                <a:gsLst>
                  <a:gs pos="0">
                    <a:schemeClr val="accent3">
                      <a:shade val="51000"/>
                      <a:satMod val="130000"/>
                    </a:schemeClr>
                  </a:gs>
                  <a:gs pos="80000">
                    <a:schemeClr val="accent3">
                      <a:shade val="93000"/>
                      <a:satMod val="130000"/>
                    </a:schemeClr>
                  </a:gs>
                  <a:gs pos="100000">
                    <a:schemeClr val="accent3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3"/>
            <c:spPr>
              <a:gradFill rotWithShape="1">
                <a:gsLst>
                  <a:gs pos="0">
                    <a:schemeClr val="accent4">
                      <a:shade val="51000"/>
                      <a:satMod val="130000"/>
                    </a:schemeClr>
                  </a:gs>
                  <a:gs pos="80000">
                    <a:schemeClr val="accent4">
                      <a:shade val="93000"/>
                      <a:satMod val="130000"/>
                    </a:schemeClr>
                  </a:gs>
                  <a:gs pos="100000">
                    <a:schemeClr val="accent4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4"/>
            <c:spPr>
              <a:gradFill rotWithShape="1">
                <a:gsLst>
                  <a:gs pos="0">
                    <a:schemeClr val="accent5">
                      <a:shade val="51000"/>
                      <a:satMod val="130000"/>
                    </a:schemeClr>
                  </a:gs>
                  <a:gs pos="80000">
                    <a:schemeClr val="accent5">
                      <a:shade val="93000"/>
                      <a:satMod val="130000"/>
                    </a:schemeClr>
                  </a:gs>
                  <a:gs pos="100000">
                    <a:schemeClr val="accent5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5"/>
            <c:spPr>
              <a:gradFill rotWithShape="1">
                <a:gsLst>
                  <a:gs pos="0">
                    <a:schemeClr val="accent6">
                      <a:shade val="51000"/>
                      <a:satMod val="130000"/>
                    </a:schemeClr>
                  </a:gs>
                  <a:gs pos="80000">
                    <a:schemeClr val="accent6">
                      <a:shade val="93000"/>
                      <a:satMod val="130000"/>
                    </a:schemeClr>
                  </a:gs>
                  <a:gs pos="100000">
                    <a:schemeClr val="accent6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6"/>
            <c:spPr>
              <a:gradFill rotWithShape="1">
                <a:gsLst>
                  <a:gs pos="0">
                    <a:schemeClr val="accent1">
                      <a:lumMod val="60000"/>
                      <a:shade val="51000"/>
                      <a:satMod val="130000"/>
                    </a:schemeClr>
                  </a:gs>
                  <a:gs pos="80000">
                    <a:schemeClr val="accent1">
                      <a:lumMod val="60000"/>
                      <a:shade val="93000"/>
                      <a:satMod val="130000"/>
                    </a:schemeClr>
                  </a:gs>
                  <a:gs pos="100000">
                    <a:schemeClr val="accent1">
                      <a:lumMod val="6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7"/>
            <c:spPr>
              <a:gradFill rotWithShape="1">
                <a:gsLst>
                  <a:gs pos="0">
                    <a:schemeClr val="accent2">
                      <a:lumMod val="60000"/>
                      <a:shade val="51000"/>
                      <a:satMod val="130000"/>
                    </a:schemeClr>
                  </a:gs>
                  <a:gs pos="80000">
                    <a:schemeClr val="accent2">
                      <a:lumMod val="60000"/>
                      <a:shade val="93000"/>
                      <a:satMod val="130000"/>
                    </a:schemeClr>
                  </a:gs>
                  <a:gs pos="100000">
                    <a:schemeClr val="accent2">
                      <a:lumMod val="6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8"/>
            <c:spPr>
              <a:gradFill rotWithShape="1">
                <a:gsLst>
                  <a:gs pos="0">
                    <a:schemeClr val="accent3">
                      <a:lumMod val="60000"/>
                      <a:shade val="51000"/>
                      <a:satMod val="130000"/>
                    </a:schemeClr>
                  </a:gs>
                  <a:gs pos="80000">
                    <a:schemeClr val="accent3">
                      <a:lumMod val="60000"/>
                      <a:shade val="93000"/>
                      <a:satMod val="130000"/>
                    </a:schemeClr>
                  </a:gs>
                  <a:gs pos="100000">
                    <a:schemeClr val="accent3">
                      <a:lumMod val="6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9"/>
            <c:spPr>
              <a:gradFill rotWithShape="1">
                <a:gsLst>
                  <a:gs pos="0">
                    <a:schemeClr val="accent4">
                      <a:lumMod val="60000"/>
                      <a:shade val="51000"/>
                      <a:satMod val="130000"/>
                    </a:schemeClr>
                  </a:gs>
                  <a:gs pos="80000">
                    <a:schemeClr val="accent4">
                      <a:lumMod val="60000"/>
                      <a:shade val="93000"/>
                      <a:satMod val="130000"/>
                    </a:schemeClr>
                  </a:gs>
                  <a:gs pos="100000">
                    <a:schemeClr val="accent4">
                      <a:lumMod val="6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0"/>
            <c:spPr>
              <a:gradFill rotWithShape="1">
                <a:gsLst>
                  <a:gs pos="0">
                    <a:schemeClr val="accent5">
                      <a:lumMod val="60000"/>
                      <a:shade val="51000"/>
                      <a:satMod val="130000"/>
                    </a:schemeClr>
                  </a:gs>
                  <a:gs pos="80000">
                    <a:schemeClr val="accent5">
                      <a:lumMod val="60000"/>
                      <a:shade val="93000"/>
                      <a:satMod val="130000"/>
                    </a:schemeClr>
                  </a:gs>
                  <a:gs pos="100000">
                    <a:schemeClr val="accent5">
                      <a:lumMod val="6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1"/>
            <c:spPr>
              <a:gradFill rotWithShape="1">
                <a:gsLst>
                  <a:gs pos="0">
                    <a:schemeClr val="accent6">
                      <a:lumMod val="60000"/>
                      <a:shade val="51000"/>
                      <a:satMod val="130000"/>
                    </a:schemeClr>
                  </a:gs>
                  <a:gs pos="80000">
                    <a:schemeClr val="accent6">
                      <a:lumMod val="60000"/>
                      <a:shade val="93000"/>
                      <a:satMod val="130000"/>
                    </a:schemeClr>
                  </a:gs>
                  <a:gs pos="100000">
                    <a:schemeClr val="accent6">
                      <a:lumMod val="6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2"/>
            <c:spPr>
              <a:gradFill rotWithShape="1">
                <a:gsLst>
                  <a:gs pos="0">
                    <a:schemeClr val="accent1">
                      <a:lumMod val="80000"/>
                      <a:lumOff val="20000"/>
                      <a:shade val="51000"/>
                      <a:satMod val="130000"/>
                    </a:schemeClr>
                  </a:gs>
                  <a:gs pos="80000">
                    <a:schemeClr val="accent1">
                      <a:lumMod val="80000"/>
                      <a:lumOff val="20000"/>
                      <a:shade val="93000"/>
                      <a:satMod val="130000"/>
                    </a:schemeClr>
                  </a:gs>
                  <a:gs pos="100000">
                    <a:schemeClr val="accent1">
                      <a:lumMod val="80000"/>
                      <a:lumOff val="2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3"/>
            <c:spPr>
              <a:gradFill rotWithShape="1">
                <a:gsLst>
                  <a:gs pos="0">
                    <a:schemeClr val="accent2">
                      <a:lumMod val="80000"/>
                      <a:lumOff val="20000"/>
                      <a:shade val="51000"/>
                      <a:satMod val="130000"/>
                    </a:schemeClr>
                  </a:gs>
                  <a:gs pos="80000">
                    <a:schemeClr val="accent2">
                      <a:lumMod val="80000"/>
                      <a:lumOff val="20000"/>
                      <a:shade val="93000"/>
                      <a:satMod val="130000"/>
                    </a:schemeClr>
                  </a:gs>
                  <a:gs pos="100000">
                    <a:schemeClr val="accent2">
                      <a:lumMod val="80000"/>
                      <a:lumOff val="2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4"/>
            <c:spPr>
              <a:gradFill rotWithShape="1">
                <a:gsLst>
                  <a:gs pos="0">
                    <a:schemeClr val="accent3">
                      <a:lumMod val="80000"/>
                      <a:lumOff val="20000"/>
                      <a:shade val="51000"/>
                      <a:satMod val="130000"/>
                    </a:schemeClr>
                  </a:gs>
                  <a:gs pos="80000">
                    <a:schemeClr val="accent3">
                      <a:lumMod val="80000"/>
                      <a:lumOff val="20000"/>
                      <a:shade val="93000"/>
                      <a:satMod val="130000"/>
                    </a:schemeClr>
                  </a:gs>
                  <a:gs pos="100000">
                    <a:schemeClr val="accent3">
                      <a:lumMod val="80000"/>
                      <a:lumOff val="2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5"/>
            <c:spPr>
              <a:gradFill rotWithShape="1">
                <a:gsLst>
                  <a:gs pos="0">
                    <a:schemeClr val="accent4">
                      <a:lumMod val="80000"/>
                      <a:lumOff val="20000"/>
                      <a:shade val="51000"/>
                      <a:satMod val="130000"/>
                    </a:schemeClr>
                  </a:gs>
                  <a:gs pos="80000">
                    <a:schemeClr val="accent4">
                      <a:lumMod val="80000"/>
                      <a:lumOff val="20000"/>
                      <a:shade val="93000"/>
                      <a:satMod val="130000"/>
                    </a:schemeClr>
                  </a:gs>
                  <a:gs pos="100000">
                    <a:schemeClr val="accent4">
                      <a:lumMod val="80000"/>
                      <a:lumOff val="2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6"/>
            <c:spPr>
              <a:gradFill rotWithShape="1">
                <a:gsLst>
                  <a:gs pos="0">
                    <a:schemeClr val="accent5">
                      <a:lumMod val="80000"/>
                      <a:lumOff val="20000"/>
                      <a:shade val="51000"/>
                      <a:satMod val="130000"/>
                    </a:schemeClr>
                  </a:gs>
                  <a:gs pos="80000">
                    <a:schemeClr val="accent5">
                      <a:lumMod val="80000"/>
                      <a:lumOff val="20000"/>
                      <a:shade val="93000"/>
                      <a:satMod val="130000"/>
                    </a:schemeClr>
                  </a:gs>
                  <a:gs pos="100000">
                    <a:schemeClr val="accent5">
                      <a:lumMod val="80000"/>
                      <a:lumOff val="2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7"/>
            <c:spPr>
              <a:gradFill rotWithShape="1">
                <a:gsLst>
                  <a:gs pos="0">
                    <a:schemeClr val="accent6">
                      <a:lumMod val="80000"/>
                      <a:lumOff val="20000"/>
                      <a:shade val="51000"/>
                      <a:satMod val="130000"/>
                    </a:schemeClr>
                  </a:gs>
                  <a:gs pos="80000">
                    <a:schemeClr val="accent6">
                      <a:lumMod val="80000"/>
                      <a:lumOff val="20000"/>
                      <a:shade val="93000"/>
                      <a:satMod val="130000"/>
                    </a:schemeClr>
                  </a:gs>
                  <a:gs pos="100000">
                    <a:schemeClr val="accent6">
                      <a:lumMod val="80000"/>
                      <a:lumOff val="2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8"/>
            <c:spPr>
              <a:gradFill rotWithShape="1">
                <a:gsLst>
                  <a:gs pos="0">
                    <a:schemeClr val="accent1">
                      <a:lumMod val="80000"/>
                      <a:shade val="51000"/>
                      <a:satMod val="130000"/>
                    </a:schemeClr>
                  </a:gs>
                  <a:gs pos="80000">
                    <a:schemeClr val="accent1">
                      <a:lumMod val="80000"/>
                      <a:shade val="93000"/>
                      <a:satMod val="130000"/>
                    </a:schemeClr>
                  </a:gs>
                  <a:gs pos="100000">
                    <a:schemeClr val="accent1">
                      <a:lumMod val="8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9"/>
            <c:spPr>
              <a:gradFill rotWithShape="1">
                <a:gsLst>
                  <a:gs pos="0">
                    <a:schemeClr val="accent2">
                      <a:lumMod val="80000"/>
                      <a:shade val="51000"/>
                      <a:satMod val="130000"/>
                    </a:schemeClr>
                  </a:gs>
                  <a:gs pos="80000">
                    <a:schemeClr val="accent2">
                      <a:lumMod val="80000"/>
                      <a:shade val="93000"/>
                      <a:satMod val="130000"/>
                    </a:schemeClr>
                  </a:gs>
                  <a:gs pos="100000">
                    <a:schemeClr val="accent2">
                      <a:lumMod val="8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20"/>
            <c:spPr>
              <a:gradFill rotWithShape="1">
                <a:gsLst>
                  <a:gs pos="0">
                    <a:schemeClr val="accent3">
                      <a:lumMod val="80000"/>
                      <a:shade val="51000"/>
                      <a:satMod val="130000"/>
                    </a:schemeClr>
                  </a:gs>
                  <a:gs pos="80000">
                    <a:schemeClr val="accent3">
                      <a:lumMod val="80000"/>
                      <a:shade val="93000"/>
                      <a:satMod val="130000"/>
                    </a:schemeClr>
                  </a:gs>
                  <a:gs pos="100000">
                    <a:schemeClr val="accent3">
                      <a:lumMod val="8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21"/>
            <c:spPr>
              <a:gradFill rotWithShape="1">
                <a:gsLst>
                  <a:gs pos="0">
                    <a:schemeClr val="accent4">
                      <a:lumMod val="80000"/>
                      <a:shade val="51000"/>
                      <a:satMod val="130000"/>
                    </a:schemeClr>
                  </a:gs>
                  <a:gs pos="80000">
                    <a:schemeClr val="accent4">
                      <a:lumMod val="80000"/>
                      <a:shade val="93000"/>
                      <a:satMod val="130000"/>
                    </a:schemeClr>
                  </a:gs>
                  <a:gs pos="100000">
                    <a:schemeClr val="accent4">
                      <a:lumMod val="8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cat>
            <c:strRef>
              <c:f>Foglio1!$A$2:$A$23</c:f>
              <c:strCache>
                <c:ptCount val="22"/>
                <c:pt idx="0">
                  <c:v>Cagliari</c:v>
                </c:pt>
                <c:pt idx="1">
                  <c:v>Cento</c:v>
                </c:pt>
                <c:pt idx="2">
                  <c:v>Mantova</c:v>
                </c:pt>
                <c:pt idx="3">
                  <c:v>Massa Carrara</c:v>
                </c:pt>
                <c:pt idx="4">
                  <c:v>Nord Milano</c:v>
                </c:pt>
                <c:pt idx="5">
                  <c:v>Ostia</c:v>
                </c:pt>
                <c:pt idx="6">
                  <c:v>Palazzolo</c:v>
                </c:pt>
                <c:pt idx="7">
                  <c:v>Patti</c:v>
                </c:pt>
                <c:pt idx="8">
                  <c:v>Pescara</c:v>
                </c:pt>
                <c:pt idx="9">
                  <c:v>Pordenone</c:v>
                </c:pt>
                <c:pt idx="10">
                  <c:v>Prato</c:v>
                </c:pt>
                <c:pt idx="11">
                  <c:v>Ragusa</c:v>
                </c:pt>
                <c:pt idx="12">
                  <c:v>Roma</c:v>
                </c:pt>
                <c:pt idx="13">
                  <c:v>Altamura</c:v>
                </c:pt>
                <c:pt idx="14">
                  <c:v>Bologna Integrazione</c:v>
                </c:pt>
                <c:pt idx="15">
                  <c:v>Genova integrazione</c:v>
                </c:pt>
                <c:pt idx="16">
                  <c:v>La Torre</c:v>
                </c:pt>
                <c:pt idx="17">
                  <c:v>Fobap</c:v>
                </c:pt>
                <c:pt idx="18">
                  <c:v>Fond. Piatti</c:v>
                </c:pt>
                <c:pt idx="19">
                  <c:v>Fond Salerno</c:v>
                </c:pt>
                <c:pt idx="20">
                  <c:v>Punto d'Incontro</c:v>
                </c:pt>
                <c:pt idx="21">
                  <c:v>Trentino</c:v>
                </c:pt>
              </c:strCache>
            </c:strRef>
          </c:cat>
          <c:val>
            <c:numRef>
              <c:f>Foglio1!$B$2:$B$23</c:f>
              <c:numCache>
                <c:formatCode>General</c:formatCode>
                <c:ptCount val="22"/>
                <c:pt idx="0">
                  <c:v>70</c:v>
                </c:pt>
                <c:pt idx="1">
                  <c:v>71</c:v>
                </c:pt>
                <c:pt idx="2">
                  <c:v>45</c:v>
                </c:pt>
                <c:pt idx="3">
                  <c:v>104</c:v>
                </c:pt>
                <c:pt idx="4">
                  <c:v>55</c:v>
                </c:pt>
                <c:pt idx="5">
                  <c:v>35</c:v>
                </c:pt>
                <c:pt idx="6">
                  <c:v>35</c:v>
                </c:pt>
                <c:pt idx="7">
                  <c:v>89</c:v>
                </c:pt>
                <c:pt idx="8">
                  <c:v>26</c:v>
                </c:pt>
                <c:pt idx="9">
                  <c:v>85</c:v>
                </c:pt>
                <c:pt idx="10">
                  <c:v>20</c:v>
                </c:pt>
                <c:pt idx="11">
                  <c:v>41</c:v>
                </c:pt>
                <c:pt idx="12">
                  <c:v>70</c:v>
                </c:pt>
                <c:pt idx="13">
                  <c:v>70</c:v>
                </c:pt>
                <c:pt idx="14">
                  <c:v>45</c:v>
                </c:pt>
                <c:pt idx="15">
                  <c:v>70</c:v>
                </c:pt>
                <c:pt idx="16">
                  <c:v>35</c:v>
                </c:pt>
                <c:pt idx="17">
                  <c:v>71</c:v>
                </c:pt>
                <c:pt idx="18">
                  <c:v>63</c:v>
                </c:pt>
                <c:pt idx="19">
                  <c:v>40</c:v>
                </c:pt>
                <c:pt idx="20">
                  <c:v>25</c:v>
                </c:pt>
                <c:pt idx="21">
                  <c:v>85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273-451E-BE66-B1DFF9E4047B}"/>
            </c:ext>
          </c:extLst>
        </c:ser>
        <c:dLbls/>
        <c:firstSliceAng val="0"/>
      </c:pieChart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084DD44-435F-4938-9AC9-566435D4CB12}" type="doc">
      <dgm:prSet loTypeId="urn:microsoft.com/office/officeart/2005/8/layout/hProcess6" loCatId="process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DF3173CC-7918-4C7E-A0B0-6F157CD9C57C}">
      <dgm:prSet phldrT="[Testo]" custT="1"/>
      <dgm:spPr/>
      <dgm:t>
        <a:bodyPr/>
        <a:lstStyle/>
        <a:p>
          <a:r>
            <a:rPr lang="it-IT" sz="1200" b="1" dirty="0" smtClean="0">
              <a:latin typeface="Garamond" panose="02020404030301010803" pitchFamily="18" charset="0"/>
            </a:rPr>
            <a:t>Programma Biennale di azione sulla disabilità</a:t>
          </a:r>
          <a:endParaRPr lang="it-IT" sz="1200" b="1" dirty="0">
            <a:latin typeface="Garamond" panose="02020404030301010803" pitchFamily="18" charset="0"/>
          </a:endParaRPr>
        </a:p>
      </dgm:t>
    </dgm:pt>
    <dgm:pt modelId="{6007509C-0487-4BE1-84C0-3F8A63A08B1A}" type="parTrans" cxnId="{5B0E2C14-C878-4EE3-889E-179A68D7FEAC}">
      <dgm:prSet/>
      <dgm:spPr/>
      <dgm:t>
        <a:bodyPr/>
        <a:lstStyle/>
        <a:p>
          <a:endParaRPr lang="it-IT"/>
        </a:p>
      </dgm:t>
    </dgm:pt>
    <dgm:pt modelId="{51D547A8-8B35-42C9-9B40-01C123FD7BDD}" type="sibTrans" cxnId="{5B0E2C14-C878-4EE3-889E-179A68D7FEAC}">
      <dgm:prSet/>
      <dgm:spPr/>
      <dgm:t>
        <a:bodyPr/>
        <a:lstStyle/>
        <a:p>
          <a:endParaRPr lang="it-IT"/>
        </a:p>
      </dgm:t>
    </dgm:pt>
    <dgm:pt modelId="{16A8E0FB-1BBC-41A9-B1CD-0A1262293F55}">
      <dgm:prSet phldrT="[Testo]" custT="1"/>
      <dgm:spPr/>
      <dgm:t>
        <a:bodyPr/>
        <a:lstStyle/>
        <a:p>
          <a:r>
            <a:rPr lang="it-IT" sz="1200" b="1" dirty="0" smtClean="0">
              <a:latin typeface="Garamond" panose="02020404030301010803" pitchFamily="18" charset="0"/>
            </a:rPr>
            <a:t>Strumento per esercizio di vita indipendente</a:t>
          </a:r>
          <a:endParaRPr lang="it-IT" sz="1200" b="1" dirty="0">
            <a:latin typeface="Garamond" panose="02020404030301010803" pitchFamily="18" charset="0"/>
          </a:endParaRPr>
        </a:p>
      </dgm:t>
    </dgm:pt>
    <dgm:pt modelId="{F0FCC809-7547-4965-890D-EA933325E70E}" type="parTrans" cxnId="{1EB539B9-7B67-435E-B0B1-6FCE0D876C4F}">
      <dgm:prSet/>
      <dgm:spPr/>
      <dgm:t>
        <a:bodyPr/>
        <a:lstStyle/>
        <a:p>
          <a:endParaRPr lang="it-IT"/>
        </a:p>
      </dgm:t>
    </dgm:pt>
    <dgm:pt modelId="{1B09F3A7-F936-46A7-8A0F-5EFCBB88B748}" type="sibTrans" cxnId="{1EB539B9-7B67-435E-B0B1-6FCE0D876C4F}">
      <dgm:prSet/>
      <dgm:spPr/>
      <dgm:t>
        <a:bodyPr/>
        <a:lstStyle/>
        <a:p>
          <a:endParaRPr lang="it-IT"/>
        </a:p>
      </dgm:t>
    </dgm:pt>
    <dgm:pt modelId="{A0DD9661-5335-4600-8A9D-34D4AF5F0A07}">
      <dgm:prSet phldrT="[Testo]" custT="1"/>
      <dgm:spPr/>
      <dgm:t>
        <a:bodyPr/>
        <a:lstStyle/>
        <a:p>
          <a:r>
            <a:rPr lang="it-IT" sz="1200" b="1" dirty="0" smtClean="0">
              <a:latin typeface="Garamond" panose="02020404030301010803" pitchFamily="18" charset="0"/>
            </a:rPr>
            <a:t>Strumento per inclusione nella comunità</a:t>
          </a:r>
          <a:endParaRPr lang="it-IT" sz="1200" b="1" dirty="0">
            <a:latin typeface="Garamond" panose="02020404030301010803" pitchFamily="18" charset="0"/>
          </a:endParaRPr>
        </a:p>
      </dgm:t>
    </dgm:pt>
    <dgm:pt modelId="{DA20C844-0974-4544-8120-D579B4B152B6}" type="parTrans" cxnId="{FFABA3F7-3326-45B9-9E23-6FFF7B77EFB4}">
      <dgm:prSet/>
      <dgm:spPr/>
      <dgm:t>
        <a:bodyPr/>
        <a:lstStyle/>
        <a:p>
          <a:endParaRPr lang="it-IT"/>
        </a:p>
      </dgm:t>
    </dgm:pt>
    <dgm:pt modelId="{1F1841AA-A2CB-492E-AC28-B49C6DB63C94}" type="sibTrans" cxnId="{FFABA3F7-3326-45B9-9E23-6FFF7B77EFB4}">
      <dgm:prSet/>
      <dgm:spPr/>
      <dgm:t>
        <a:bodyPr/>
        <a:lstStyle/>
        <a:p>
          <a:endParaRPr lang="it-IT"/>
        </a:p>
      </dgm:t>
    </dgm:pt>
    <dgm:pt modelId="{C9A10169-38C7-4BAB-ACE1-9ED61BE710C3}">
      <dgm:prSet phldrT="[Testo]" custT="1"/>
      <dgm:spPr/>
      <dgm:t>
        <a:bodyPr/>
        <a:lstStyle/>
        <a:p>
          <a:r>
            <a:rPr lang="it-IT" sz="1600" b="1" dirty="0" smtClean="0">
              <a:latin typeface="Garamond" panose="02020404030301010803" pitchFamily="18" charset="0"/>
            </a:rPr>
            <a:t>Legge 112/2016</a:t>
          </a:r>
          <a:endParaRPr lang="it-IT" sz="1600" b="1" dirty="0">
            <a:latin typeface="Garamond" panose="02020404030301010803" pitchFamily="18" charset="0"/>
          </a:endParaRPr>
        </a:p>
      </dgm:t>
    </dgm:pt>
    <dgm:pt modelId="{E7EB60DF-FE95-4130-836D-C28C98C9A4CF}" type="parTrans" cxnId="{0F619FB3-B37E-4874-A276-4E83BE16E0BA}">
      <dgm:prSet/>
      <dgm:spPr/>
      <dgm:t>
        <a:bodyPr/>
        <a:lstStyle/>
        <a:p>
          <a:endParaRPr lang="it-IT"/>
        </a:p>
      </dgm:t>
    </dgm:pt>
    <dgm:pt modelId="{C13B0C4D-BE66-4123-97D2-B2CE3A4ADBD7}" type="sibTrans" cxnId="{0F619FB3-B37E-4874-A276-4E83BE16E0BA}">
      <dgm:prSet/>
      <dgm:spPr/>
      <dgm:t>
        <a:bodyPr/>
        <a:lstStyle/>
        <a:p>
          <a:endParaRPr lang="it-IT"/>
        </a:p>
      </dgm:t>
    </dgm:pt>
    <dgm:pt modelId="{BC00174C-2562-4EE4-9379-5B3C6DDD8280}">
      <dgm:prSet phldrT="[Testo]" custT="1"/>
      <dgm:spPr/>
      <dgm:t>
        <a:bodyPr/>
        <a:lstStyle/>
        <a:p>
          <a:r>
            <a:rPr lang="it-IT" sz="1200" b="1" dirty="0" smtClean="0">
              <a:latin typeface="Garamond" panose="02020404030301010803" pitchFamily="18" charset="0"/>
            </a:rPr>
            <a:t>Redazione </a:t>
          </a:r>
          <a:r>
            <a:rPr lang="it-IT" sz="1200" b="1" dirty="0" err="1" smtClean="0">
              <a:latin typeface="Garamond" panose="02020404030301010803" pitchFamily="18" charset="0"/>
            </a:rPr>
            <a:t>prog</a:t>
          </a:r>
          <a:r>
            <a:rPr lang="it-IT" sz="1200" b="1" dirty="0" smtClean="0">
              <a:latin typeface="Garamond" panose="02020404030301010803" pitchFamily="18" charset="0"/>
            </a:rPr>
            <a:t> individuale ex art 14 come punto partenza per percorsi previsti</a:t>
          </a:r>
          <a:endParaRPr lang="it-IT" sz="1200" b="1" dirty="0">
            <a:latin typeface="Garamond" panose="02020404030301010803" pitchFamily="18" charset="0"/>
          </a:endParaRPr>
        </a:p>
      </dgm:t>
    </dgm:pt>
    <dgm:pt modelId="{B75ED4A8-42FC-4A56-928B-BF65C3167853}" type="parTrans" cxnId="{7350E28B-98B0-4A24-82B8-EC0935F7527F}">
      <dgm:prSet/>
      <dgm:spPr/>
      <dgm:t>
        <a:bodyPr/>
        <a:lstStyle/>
        <a:p>
          <a:endParaRPr lang="it-IT"/>
        </a:p>
      </dgm:t>
    </dgm:pt>
    <dgm:pt modelId="{0A1A1F9F-4C8E-4565-A3AF-7EC9AD1D6C84}" type="sibTrans" cxnId="{7350E28B-98B0-4A24-82B8-EC0935F7527F}">
      <dgm:prSet/>
      <dgm:spPr/>
      <dgm:t>
        <a:bodyPr/>
        <a:lstStyle/>
        <a:p>
          <a:endParaRPr lang="it-IT"/>
        </a:p>
      </dgm:t>
    </dgm:pt>
    <dgm:pt modelId="{CBC6CC01-B8BC-4D14-A64A-4621352E1690}">
      <dgm:prSet phldrT="[Testo]" custT="1"/>
      <dgm:spPr/>
      <dgm:t>
        <a:bodyPr/>
        <a:lstStyle/>
        <a:p>
          <a:r>
            <a:rPr lang="it-IT" sz="1400" b="1" dirty="0" smtClean="0">
              <a:latin typeface="Garamond" panose="02020404030301010803" pitchFamily="18" charset="0"/>
            </a:rPr>
            <a:t>Riforma della «Buona Scuola»</a:t>
          </a:r>
          <a:endParaRPr lang="it-IT" sz="1400" b="1" dirty="0">
            <a:latin typeface="Garamond" panose="02020404030301010803" pitchFamily="18" charset="0"/>
          </a:endParaRPr>
        </a:p>
      </dgm:t>
    </dgm:pt>
    <dgm:pt modelId="{04B9D225-808B-470F-AE7D-712B003BF2A5}" type="parTrans" cxnId="{F6E3F4ED-D10E-4909-8626-0F9E6890ECD9}">
      <dgm:prSet/>
      <dgm:spPr/>
      <dgm:t>
        <a:bodyPr/>
        <a:lstStyle/>
        <a:p>
          <a:endParaRPr lang="it-IT"/>
        </a:p>
      </dgm:t>
    </dgm:pt>
    <dgm:pt modelId="{F7A6671D-6F81-4580-87E4-161F000B56DB}" type="sibTrans" cxnId="{F6E3F4ED-D10E-4909-8626-0F9E6890ECD9}">
      <dgm:prSet/>
      <dgm:spPr/>
      <dgm:t>
        <a:bodyPr/>
        <a:lstStyle/>
        <a:p>
          <a:endParaRPr lang="it-IT"/>
        </a:p>
      </dgm:t>
    </dgm:pt>
    <dgm:pt modelId="{1026FE89-81E5-4F1B-9380-D5A1E7BA4173}">
      <dgm:prSet phldrT="[Testo]" custT="1"/>
      <dgm:spPr/>
      <dgm:t>
        <a:bodyPr/>
        <a:lstStyle/>
        <a:p>
          <a:r>
            <a:rPr lang="it-IT" sz="1200" b="1" dirty="0" smtClean="0">
              <a:latin typeface="Garamond" panose="02020404030301010803" pitchFamily="18" charset="0"/>
            </a:rPr>
            <a:t>Redazione Programma educativo Individualizzato</a:t>
          </a:r>
          <a:endParaRPr lang="it-IT" sz="1200" b="1" dirty="0">
            <a:latin typeface="Garamond" panose="02020404030301010803" pitchFamily="18" charset="0"/>
          </a:endParaRPr>
        </a:p>
      </dgm:t>
    </dgm:pt>
    <dgm:pt modelId="{0B86CD7F-63CD-4FA0-90A3-E261A9B637E9}" type="parTrans" cxnId="{EEC5E63A-CAE2-465E-AF00-ADED0EBED83F}">
      <dgm:prSet/>
      <dgm:spPr/>
      <dgm:t>
        <a:bodyPr/>
        <a:lstStyle/>
        <a:p>
          <a:endParaRPr lang="it-IT"/>
        </a:p>
      </dgm:t>
    </dgm:pt>
    <dgm:pt modelId="{F5D11836-84C3-4828-9E96-99C3437E23C7}" type="sibTrans" cxnId="{EEC5E63A-CAE2-465E-AF00-ADED0EBED83F}">
      <dgm:prSet/>
      <dgm:spPr/>
      <dgm:t>
        <a:bodyPr/>
        <a:lstStyle/>
        <a:p>
          <a:endParaRPr lang="it-IT"/>
        </a:p>
      </dgm:t>
    </dgm:pt>
    <dgm:pt modelId="{0EBFA685-12E3-48DB-9E82-E32D98812ED3}">
      <dgm:prSet phldrT="[Testo]" custT="1"/>
      <dgm:spPr/>
      <dgm:t>
        <a:bodyPr/>
        <a:lstStyle/>
        <a:p>
          <a:r>
            <a:rPr lang="it-IT" sz="1200" b="1" dirty="0" smtClean="0">
              <a:latin typeface="Garamond" panose="02020404030301010803" pitchFamily="18" charset="0"/>
            </a:rPr>
            <a:t>Interventi di sostegno all’inclusione scolastica</a:t>
          </a:r>
          <a:endParaRPr lang="it-IT" sz="1200" b="1" dirty="0">
            <a:latin typeface="Garamond" panose="02020404030301010803" pitchFamily="18" charset="0"/>
          </a:endParaRPr>
        </a:p>
      </dgm:t>
    </dgm:pt>
    <dgm:pt modelId="{BC496B40-B1D0-4E04-8B51-9DE4BEA81303}" type="parTrans" cxnId="{DCE89500-F6EE-4E96-8448-22609C01A6F3}">
      <dgm:prSet/>
      <dgm:spPr/>
      <dgm:t>
        <a:bodyPr/>
        <a:lstStyle/>
        <a:p>
          <a:endParaRPr lang="it-IT"/>
        </a:p>
      </dgm:t>
    </dgm:pt>
    <dgm:pt modelId="{488E2FB0-52A8-4E1F-ACFE-B48C9B88CB2A}" type="sibTrans" cxnId="{DCE89500-F6EE-4E96-8448-22609C01A6F3}">
      <dgm:prSet/>
      <dgm:spPr/>
      <dgm:t>
        <a:bodyPr/>
        <a:lstStyle/>
        <a:p>
          <a:endParaRPr lang="it-IT"/>
        </a:p>
      </dgm:t>
    </dgm:pt>
    <dgm:pt modelId="{FA9DB87C-5A46-4742-B0BC-66D72641C31A}" type="pres">
      <dgm:prSet presAssocID="{5084DD44-435F-4938-9AC9-566435D4CB12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42E9DEA9-3117-43AA-99FA-487C3FD7A70A}" type="pres">
      <dgm:prSet presAssocID="{DF3173CC-7918-4C7E-A0B0-6F157CD9C57C}" presName="compNode" presStyleCnt="0"/>
      <dgm:spPr/>
    </dgm:pt>
    <dgm:pt modelId="{0B9A2708-E023-4D19-8763-830E3E50E409}" type="pres">
      <dgm:prSet presAssocID="{DF3173CC-7918-4C7E-A0B0-6F157CD9C57C}" presName="noGeometry" presStyleCnt="0"/>
      <dgm:spPr/>
    </dgm:pt>
    <dgm:pt modelId="{F1FBEAA7-9053-429C-BC68-512DDD8142F5}" type="pres">
      <dgm:prSet presAssocID="{DF3173CC-7918-4C7E-A0B0-6F157CD9C57C}" presName="childTextVisible" presStyleLbl="bgAccFollowNode1" presStyleIdx="0" presStyleCnt="3" custScaleX="102045" custScaleY="11529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56BD49E9-F27B-4293-ACB1-293F5D9D4D15}" type="pres">
      <dgm:prSet presAssocID="{DF3173CC-7918-4C7E-A0B0-6F157CD9C57C}" presName="childTextHidden" presStyleLbl="bgAccFollowNode1" presStyleIdx="0" presStyleCnt="3"/>
      <dgm:spPr/>
      <dgm:t>
        <a:bodyPr/>
        <a:lstStyle/>
        <a:p>
          <a:endParaRPr lang="it-IT"/>
        </a:p>
      </dgm:t>
    </dgm:pt>
    <dgm:pt modelId="{A3699247-067A-4C62-B2B2-96B730F40DBD}" type="pres">
      <dgm:prSet presAssocID="{DF3173CC-7918-4C7E-A0B0-6F157CD9C57C}" presName="parentText" presStyleLbl="node1" presStyleIdx="0" presStyleCnt="3" custScaleX="116138" custScaleY="172056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1F22C2E1-7A35-4805-8D80-35765588E719}" type="pres">
      <dgm:prSet presAssocID="{DF3173CC-7918-4C7E-A0B0-6F157CD9C57C}" presName="aSpace" presStyleCnt="0"/>
      <dgm:spPr/>
    </dgm:pt>
    <dgm:pt modelId="{423243E6-7C0D-456D-A212-00CF01246471}" type="pres">
      <dgm:prSet presAssocID="{C9A10169-38C7-4BAB-ACE1-9ED61BE710C3}" presName="compNode" presStyleCnt="0"/>
      <dgm:spPr/>
    </dgm:pt>
    <dgm:pt modelId="{69E830AB-0092-407D-91E1-EBDA166733D2}" type="pres">
      <dgm:prSet presAssocID="{C9A10169-38C7-4BAB-ACE1-9ED61BE710C3}" presName="noGeometry" presStyleCnt="0"/>
      <dgm:spPr/>
    </dgm:pt>
    <dgm:pt modelId="{3834C73E-BE31-443E-A712-F6930E2D3B04}" type="pres">
      <dgm:prSet presAssocID="{C9A10169-38C7-4BAB-ACE1-9ED61BE710C3}" presName="childTextVisible" presStyleLbl="bgAccFollowNode1" presStyleIdx="1" presStyleCnt="3" custScaleX="86938" custScaleY="112523" custLinFactNeighborX="2642" custLinFactNeighborY="-1386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98D0C019-F247-46FF-9F05-546D1DA15586}" type="pres">
      <dgm:prSet presAssocID="{C9A10169-38C7-4BAB-ACE1-9ED61BE710C3}" presName="childTextHidden" presStyleLbl="bgAccFollowNode1" presStyleIdx="1" presStyleCnt="3"/>
      <dgm:spPr/>
      <dgm:t>
        <a:bodyPr/>
        <a:lstStyle/>
        <a:p>
          <a:endParaRPr lang="it-IT"/>
        </a:p>
      </dgm:t>
    </dgm:pt>
    <dgm:pt modelId="{8D317038-5974-41D5-B663-889562906CC7}" type="pres">
      <dgm:prSet presAssocID="{C9A10169-38C7-4BAB-ACE1-9ED61BE710C3}" presName="parentText" presStyleLbl="node1" presStyleIdx="1" presStyleCnt="3" custScaleX="138420" custScaleY="155473" custLinFactNeighborX="-14149" custLinFactNeighborY="-1140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FCD7FAB8-9F1B-4796-8DF4-256167B70679}" type="pres">
      <dgm:prSet presAssocID="{C9A10169-38C7-4BAB-ACE1-9ED61BE710C3}" presName="aSpace" presStyleCnt="0"/>
      <dgm:spPr/>
    </dgm:pt>
    <dgm:pt modelId="{D19103C7-A930-4899-B292-C401845BD247}" type="pres">
      <dgm:prSet presAssocID="{CBC6CC01-B8BC-4D14-A64A-4621352E1690}" presName="compNode" presStyleCnt="0"/>
      <dgm:spPr/>
    </dgm:pt>
    <dgm:pt modelId="{7489707A-7C00-4B26-A80C-D42BE4473D1D}" type="pres">
      <dgm:prSet presAssocID="{CBC6CC01-B8BC-4D14-A64A-4621352E1690}" presName="noGeometry" presStyleCnt="0"/>
      <dgm:spPr/>
    </dgm:pt>
    <dgm:pt modelId="{26A3B80C-5F4C-4FBB-A605-3BD562EC8C6F}" type="pres">
      <dgm:prSet presAssocID="{CBC6CC01-B8BC-4D14-A64A-4621352E1690}" presName="childTextVisible" presStyleLbl="bgAccFollowNode1" presStyleIdx="2" presStyleCnt="3" custScaleX="125728" custScaleY="12140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48C47A0A-67DA-499A-BACB-D31E28A54903}" type="pres">
      <dgm:prSet presAssocID="{CBC6CC01-B8BC-4D14-A64A-4621352E1690}" presName="childTextHidden" presStyleLbl="bgAccFollowNode1" presStyleIdx="2" presStyleCnt="3"/>
      <dgm:spPr/>
      <dgm:t>
        <a:bodyPr/>
        <a:lstStyle/>
        <a:p>
          <a:endParaRPr lang="it-IT"/>
        </a:p>
      </dgm:t>
    </dgm:pt>
    <dgm:pt modelId="{BB350564-054A-4BB7-995B-D4D64F366BA6}" type="pres">
      <dgm:prSet presAssocID="{CBC6CC01-B8BC-4D14-A64A-4621352E1690}" presName="parentText" presStyleLbl="node1" presStyleIdx="2" presStyleCnt="3" custScaleX="129623" custScaleY="157626" custLinFactNeighborX="-19214" custLinFactNeighborY="263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9B09D8A0-C622-4A65-B846-66ABF516BE9C}" type="presOf" srcId="{5084DD44-435F-4938-9AC9-566435D4CB12}" destId="{FA9DB87C-5A46-4742-B0BC-66D72641C31A}" srcOrd="0" destOrd="0" presId="urn:microsoft.com/office/officeart/2005/8/layout/hProcess6"/>
    <dgm:cxn modelId="{DCE89500-F6EE-4E96-8448-22609C01A6F3}" srcId="{CBC6CC01-B8BC-4D14-A64A-4621352E1690}" destId="{0EBFA685-12E3-48DB-9E82-E32D98812ED3}" srcOrd="1" destOrd="0" parTransId="{BC496B40-B1D0-4E04-8B51-9DE4BEA81303}" sibTransId="{488E2FB0-52A8-4E1F-ACFE-B48C9B88CB2A}"/>
    <dgm:cxn modelId="{34CD1A63-19E1-4891-99BF-10854A30B68C}" type="presOf" srcId="{0EBFA685-12E3-48DB-9E82-E32D98812ED3}" destId="{26A3B80C-5F4C-4FBB-A605-3BD562EC8C6F}" srcOrd="0" destOrd="1" presId="urn:microsoft.com/office/officeart/2005/8/layout/hProcess6"/>
    <dgm:cxn modelId="{E16EEEFB-C24B-49FF-8737-18D4654A5E50}" type="presOf" srcId="{CBC6CC01-B8BC-4D14-A64A-4621352E1690}" destId="{BB350564-054A-4BB7-995B-D4D64F366BA6}" srcOrd="0" destOrd="0" presId="urn:microsoft.com/office/officeart/2005/8/layout/hProcess6"/>
    <dgm:cxn modelId="{20D72FF4-C437-41CD-B5D3-5DA3C1302BE4}" type="presOf" srcId="{DF3173CC-7918-4C7E-A0B0-6F157CD9C57C}" destId="{A3699247-067A-4C62-B2B2-96B730F40DBD}" srcOrd="0" destOrd="0" presId="urn:microsoft.com/office/officeart/2005/8/layout/hProcess6"/>
    <dgm:cxn modelId="{47C7C8E0-1147-433C-A47F-4867A1A36DDC}" type="presOf" srcId="{A0DD9661-5335-4600-8A9D-34D4AF5F0A07}" destId="{56BD49E9-F27B-4293-ACB1-293F5D9D4D15}" srcOrd="1" destOrd="1" presId="urn:microsoft.com/office/officeart/2005/8/layout/hProcess6"/>
    <dgm:cxn modelId="{FFABA3F7-3326-45B9-9E23-6FFF7B77EFB4}" srcId="{DF3173CC-7918-4C7E-A0B0-6F157CD9C57C}" destId="{A0DD9661-5335-4600-8A9D-34D4AF5F0A07}" srcOrd="1" destOrd="0" parTransId="{DA20C844-0974-4544-8120-D579B4B152B6}" sibTransId="{1F1841AA-A2CB-492E-AC28-B49C6DB63C94}"/>
    <dgm:cxn modelId="{07B74448-6BE9-4009-A6BC-4702022CECA3}" type="presOf" srcId="{16A8E0FB-1BBC-41A9-B1CD-0A1262293F55}" destId="{F1FBEAA7-9053-429C-BC68-512DDD8142F5}" srcOrd="0" destOrd="0" presId="urn:microsoft.com/office/officeart/2005/8/layout/hProcess6"/>
    <dgm:cxn modelId="{7247C801-1020-48B3-8084-C959DFDF3B86}" type="presOf" srcId="{C9A10169-38C7-4BAB-ACE1-9ED61BE710C3}" destId="{8D317038-5974-41D5-B663-889562906CC7}" srcOrd="0" destOrd="0" presId="urn:microsoft.com/office/officeart/2005/8/layout/hProcess6"/>
    <dgm:cxn modelId="{C449B922-C250-4325-AFF3-49B0C00BA48B}" type="presOf" srcId="{A0DD9661-5335-4600-8A9D-34D4AF5F0A07}" destId="{F1FBEAA7-9053-429C-BC68-512DDD8142F5}" srcOrd="0" destOrd="1" presId="urn:microsoft.com/office/officeart/2005/8/layout/hProcess6"/>
    <dgm:cxn modelId="{7350E28B-98B0-4A24-82B8-EC0935F7527F}" srcId="{C9A10169-38C7-4BAB-ACE1-9ED61BE710C3}" destId="{BC00174C-2562-4EE4-9379-5B3C6DDD8280}" srcOrd="0" destOrd="0" parTransId="{B75ED4A8-42FC-4A56-928B-BF65C3167853}" sibTransId="{0A1A1F9F-4C8E-4565-A3AF-7EC9AD1D6C84}"/>
    <dgm:cxn modelId="{70A7F7D9-EBFB-4C75-B294-8568FAAD081B}" type="presOf" srcId="{1026FE89-81E5-4F1B-9380-D5A1E7BA4173}" destId="{48C47A0A-67DA-499A-BACB-D31E28A54903}" srcOrd="1" destOrd="0" presId="urn:microsoft.com/office/officeart/2005/8/layout/hProcess6"/>
    <dgm:cxn modelId="{0F619FB3-B37E-4874-A276-4E83BE16E0BA}" srcId="{5084DD44-435F-4938-9AC9-566435D4CB12}" destId="{C9A10169-38C7-4BAB-ACE1-9ED61BE710C3}" srcOrd="1" destOrd="0" parTransId="{E7EB60DF-FE95-4130-836D-C28C98C9A4CF}" sibTransId="{C13B0C4D-BE66-4123-97D2-B2CE3A4ADBD7}"/>
    <dgm:cxn modelId="{C8BA091C-F7A7-4062-B75C-0FF1935E882F}" type="presOf" srcId="{BC00174C-2562-4EE4-9379-5B3C6DDD8280}" destId="{3834C73E-BE31-443E-A712-F6930E2D3B04}" srcOrd="0" destOrd="0" presId="urn:microsoft.com/office/officeart/2005/8/layout/hProcess6"/>
    <dgm:cxn modelId="{1EB539B9-7B67-435E-B0B1-6FCE0D876C4F}" srcId="{DF3173CC-7918-4C7E-A0B0-6F157CD9C57C}" destId="{16A8E0FB-1BBC-41A9-B1CD-0A1262293F55}" srcOrd="0" destOrd="0" parTransId="{F0FCC809-7547-4965-890D-EA933325E70E}" sibTransId="{1B09F3A7-F936-46A7-8A0F-5EFCBB88B748}"/>
    <dgm:cxn modelId="{DEF0C0F1-9F7C-49AE-BB47-7C39144C0405}" type="presOf" srcId="{16A8E0FB-1BBC-41A9-B1CD-0A1262293F55}" destId="{56BD49E9-F27B-4293-ACB1-293F5D9D4D15}" srcOrd="1" destOrd="0" presId="urn:microsoft.com/office/officeart/2005/8/layout/hProcess6"/>
    <dgm:cxn modelId="{0AEA6471-8EF7-431B-98EE-75D55DC5FECF}" type="presOf" srcId="{BC00174C-2562-4EE4-9379-5B3C6DDD8280}" destId="{98D0C019-F247-46FF-9F05-546D1DA15586}" srcOrd="1" destOrd="0" presId="urn:microsoft.com/office/officeart/2005/8/layout/hProcess6"/>
    <dgm:cxn modelId="{EEC5E63A-CAE2-465E-AF00-ADED0EBED83F}" srcId="{CBC6CC01-B8BC-4D14-A64A-4621352E1690}" destId="{1026FE89-81E5-4F1B-9380-D5A1E7BA4173}" srcOrd="0" destOrd="0" parTransId="{0B86CD7F-63CD-4FA0-90A3-E261A9B637E9}" sibTransId="{F5D11836-84C3-4828-9E96-99C3437E23C7}"/>
    <dgm:cxn modelId="{5B0E2C14-C878-4EE3-889E-179A68D7FEAC}" srcId="{5084DD44-435F-4938-9AC9-566435D4CB12}" destId="{DF3173CC-7918-4C7E-A0B0-6F157CD9C57C}" srcOrd="0" destOrd="0" parTransId="{6007509C-0487-4BE1-84C0-3F8A63A08B1A}" sibTransId="{51D547A8-8B35-42C9-9B40-01C123FD7BDD}"/>
    <dgm:cxn modelId="{A9717052-4F39-4071-B3FB-D2D374578C1A}" type="presOf" srcId="{0EBFA685-12E3-48DB-9E82-E32D98812ED3}" destId="{48C47A0A-67DA-499A-BACB-D31E28A54903}" srcOrd="1" destOrd="1" presId="urn:microsoft.com/office/officeart/2005/8/layout/hProcess6"/>
    <dgm:cxn modelId="{8D910553-847B-43C8-AE74-B46F83D9A269}" type="presOf" srcId="{1026FE89-81E5-4F1B-9380-D5A1E7BA4173}" destId="{26A3B80C-5F4C-4FBB-A605-3BD562EC8C6F}" srcOrd="0" destOrd="0" presId="urn:microsoft.com/office/officeart/2005/8/layout/hProcess6"/>
    <dgm:cxn modelId="{F6E3F4ED-D10E-4909-8626-0F9E6890ECD9}" srcId="{5084DD44-435F-4938-9AC9-566435D4CB12}" destId="{CBC6CC01-B8BC-4D14-A64A-4621352E1690}" srcOrd="2" destOrd="0" parTransId="{04B9D225-808B-470F-AE7D-712B003BF2A5}" sibTransId="{F7A6671D-6F81-4580-87E4-161F000B56DB}"/>
    <dgm:cxn modelId="{D7319BF3-7CB8-45FC-97DE-F7260F5706E3}" type="presParOf" srcId="{FA9DB87C-5A46-4742-B0BC-66D72641C31A}" destId="{42E9DEA9-3117-43AA-99FA-487C3FD7A70A}" srcOrd="0" destOrd="0" presId="urn:microsoft.com/office/officeart/2005/8/layout/hProcess6"/>
    <dgm:cxn modelId="{6F5390B2-1888-49FD-AB51-9E21B1146717}" type="presParOf" srcId="{42E9DEA9-3117-43AA-99FA-487C3FD7A70A}" destId="{0B9A2708-E023-4D19-8763-830E3E50E409}" srcOrd="0" destOrd="0" presId="urn:microsoft.com/office/officeart/2005/8/layout/hProcess6"/>
    <dgm:cxn modelId="{1E5C82B5-6C00-4FAE-9A83-D725E1157B99}" type="presParOf" srcId="{42E9DEA9-3117-43AA-99FA-487C3FD7A70A}" destId="{F1FBEAA7-9053-429C-BC68-512DDD8142F5}" srcOrd="1" destOrd="0" presId="urn:microsoft.com/office/officeart/2005/8/layout/hProcess6"/>
    <dgm:cxn modelId="{3B0E6A50-29A4-4DF6-92EB-109FE541A7A0}" type="presParOf" srcId="{42E9DEA9-3117-43AA-99FA-487C3FD7A70A}" destId="{56BD49E9-F27B-4293-ACB1-293F5D9D4D15}" srcOrd="2" destOrd="0" presId="urn:microsoft.com/office/officeart/2005/8/layout/hProcess6"/>
    <dgm:cxn modelId="{30E12D96-DBE6-466F-B1DC-9B89DE427898}" type="presParOf" srcId="{42E9DEA9-3117-43AA-99FA-487C3FD7A70A}" destId="{A3699247-067A-4C62-B2B2-96B730F40DBD}" srcOrd="3" destOrd="0" presId="urn:microsoft.com/office/officeart/2005/8/layout/hProcess6"/>
    <dgm:cxn modelId="{EACE9F0D-F6A9-4E4C-BA41-AAE381DF14C0}" type="presParOf" srcId="{FA9DB87C-5A46-4742-B0BC-66D72641C31A}" destId="{1F22C2E1-7A35-4805-8D80-35765588E719}" srcOrd="1" destOrd="0" presId="urn:microsoft.com/office/officeart/2005/8/layout/hProcess6"/>
    <dgm:cxn modelId="{BB6B25B7-E0FB-46AC-A33D-8474202C9B05}" type="presParOf" srcId="{FA9DB87C-5A46-4742-B0BC-66D72641C31A}" destId="{423243E6-7C0D-456D-A212-00CF01246471}" srcOrd="2" destOrd="0" presId="urn:microsoft.com/office/officeart/2005/8/layout/hProcess6"/>
    <dgm:cxn modelId="{ACAECD70-9045-4007-AA67-CA660BAFD066}" type="presParOf" srcId="{423243E6-7C0D-456D-A212-00CF01246471}" destId="{69E830AB-0092-407D-91E1-EBDA166733D2}" srcOrd="0" destOrd="0" presId="urn:microsoft.com/office/officeart/2005/8/layout/hProcess6"/>
    <dgm:cxn modelId="{29210354-7509-4DA8-8ACB-2D4E4D5D9641}" type="presParOf" srcId="{423243E6-7C0D-456D-A212-00CF01246471}" destId="{3834C73E-BE31-443E-A712-F6930E2D3B04}" srcOrd="1" destOrd="0" presId="urn:microsoft.com/office/officeart/2005/8/layout/hProcess6"/>
    <dgm:cxn modelId="{615BE8CF-4CE9-45D1-91E1-F57FBE34CC6A}" type="presParOf" srcId="{423243E6-7C0D-456D-A212-00CF01246471}" destId="{98D0C019-F247-46FF-9F05-546D1DA15586}" srcOrd="2" destOrd="0" presId="urn:microsoft.com/office/officeart/2005/8/layout/hProcess6"/>
    <dgm:cxn modelId="{A1939908-6124-4B06-9CA8-404A284902FB}" type="presParOf" srcId="{423243E6-7C0D-456D-A212-00CF01246471}" destId="{8D317038-5974-41D5-B663-889562906CC7}" srcOrd="3" destOrd="0" presId="urn:microsoft.com/office/officeart/2005/8/layout/hProcess6"/>
    <dgm:cxn modelId="{1966DB72-93E5-44D1-B856-2F81C2C2859D}" type="presParOf" srcId="{FA9DB87C-5A46-4742-B0BC-66D72641C31A}" destId="{FCD7FAB8-9F1B-4796-8DF4-256167B70679}" srcOrd="3" destOrd="0" presId="urn:microsoft.com/office/officeart/2005/8/layout/hProcess6"/>
    <dgm:cxn modelId="{37ECF414-F69C-4D0A-AD10-CEAC20E183C1}" type="presParOf" srcId="{FA9DB87C-5A46-4742-B0BC-66D72641C31A}" destId="{D19103C7-A930-4899-B292-C401845BD247}" srcOrd="4" destOrd="0" presId="urn:microsoft.com/office/officeart/2005/8/layout/hProcess6"/>
    <dgm:cxn modelId="{A94523BE-A082-4FA0-B9FF-1247C627DE6C}" type="presParOf" srcId="{D19103C7-A930-4899-B292-C401845BD247}" destId="{7489707A-7C00-4B26-A80C-D42BE4473D1D}" srcOrd="0" destOrd="0" presId="urn:microsoft.com/office/officeart/2005/8/layout/hProcess6"/>
    <dgm:cxn modelId="{DEDE1EC3-D68C-4475-9F53-DECCFC3F2C4D}" type="presParOf" srcId="{D19103C7-A930-4899-B292-C401845BD247}" destId="{26A3B80C-5F4C-4FBB-A605-3BD562EC8C6F}" srcOrd="1" destOrd="0" presId="urn:microsoft.com/office/officeart/2005/8/layout/hProcess6"/>
    <dgm:cxn modelId="{9F84A932-2007-4262-9007-B2F5D750A139}" type="presParOf" srcId="{D19103C7-A930-4899-B292-C401845BD247}" destId="{48C47A0A-67DA-499A-BACB-D31E28A54903}" srcOrd="2" destOrd="0" presId="urn:microsoft.com/office/officeart/2005/8/layout/hProcess6"/>
    <dgm:cxn modelId="{AFC85959-1815-4925-A8E8-73019755DDF5}" type="presParOf" srcId="{D19103C7-A930-4899-B292-C401845BD247}" destId="{BB350564-054A-4BB7-995B-D4D64F366BA6}" srcOrd="3" destOrd="0" presId="urn:microsoft.com/office/officeart/2005/8/layout/hProcess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FBEAA7-9053-429C-BC68-512DDD8142F5}">
      <dsp:nvSpPr>
        <dsp:cNvPr id="0" name=""/>
        <dsp:cNvSpPr/>
      </dsp:nvSpPr>
      <dsp:spPr>
        <a:xfrm>
          <a:off x="573086" y="1232241"/>
          <a:ext cx="2087307" cy="2061479"/>
        </a:xfrm>
        <a:prstGeom prst="rightArrow">
          <a:avLst>
            <a:gd name="adj1" fmla="val 70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7620" rIns="1524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200" b="1" kern="1200" dirty="0" smtClean="0">
              <a:latin typeface="Garamond" panose="02020404030301010803" pitchFamily="18" charset="0"/>
            </a:rPr>
            <a:t>Strumento per esercizio di vita indipendente</a:t>
          </a:r>
          <a:endParaRPr lang="it-IT" sz="1200" b="1" kern="1200" dirty="0">
            <a:latin typeface="Garamond" panose="02020404030301010803" pitchFamily="18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200" b="1" kern="1200" dirty="0" smtClean="0">
              <a:latin typeface="Garamond" panose="02020404030301010803" pitchFamily="18" charset="0"/>
            </a:rPr>
            <a:t>Strumento per inclusione nella comunità</a:t>
          </a:r>
          <a:endParaRPr lang="it-IT" sz="1200" b="1" kern="1200" dirty="0">
            <a:latin typeface="Garamond" panose="02020404030301010803" pitchFamily="18" charset="0"/>
          </a:endParaRPr>
        </a:p>
      </dsp:txBody>
      <dsp:txXfrm>
        <a:off x="1094913" y="1541463"/>
        <a:ext cx="1017562" cy="1443035"/>
      </dsp:txXfrm>
    </dsp:sp>
    <dsp:sp modelId="{A3699247-067A-4C62-B2B2-96B730F40DBD}">
      <dsp:nvSpPr>
        <dsp:cNvPr id="0" name=""/>
        <dsp:cNvSpPr/>
      </dsp:nvSpPr>
      <dsp:spPr>
        <a:xfrm>
          <a:off x="107" y="1383139"/>
          <a:ext cx="1187788" cy="175968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b="1" kern="1200" dirty="0" smtClean="0">
              <a:latin typeface="Garamond" panose="02020404030301010803" pitchFamily="18" charset="0"/>
            </a:rPr>
            <a:t>Programma Biennale di azione sulla disabilità</a:t>
          </a:r>
          <a:endParaRPr lang="it-IT" sz="1200" b="1" kern="1200" dirty="0">
            <a:latin typeface="Garamond" panose="02020404030301010803" pitchFamily="18" charset="0"/>
          </a:endParaRPr>
        </a:p>
      </dsp:txBody>
      <dsp:txXfrm>
        <a:off x="174055" y="1640839"/>
        <a:ext cx="839892" cy="1244283"/>
      </dsp:txXfrm>
    </dsp:sp>
    <dsp:sp modelId="{3834C73E-BE31-443E-A712-F6930E2D3B04}">
      <dsp:nvSpPr>
        <dsp:cNvPr id="0" name=""/>
        <dsp:cNvSpPr/>
      </dsp:nvSpPr>
      <dsp:spPr>
        <a:xfrm>
          <a:off x="3683705" y="1232241"/>
          <a:ext cx="1778297" cy="2011916"/>
        </a:xfrm>
        <a:prstGeom prst="rightArrow">
          <a:avLst>
            <a:gd name="adj1" fmla="val 70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7620" rIns="1524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b="1" kern="1200" dirty="0" smtClean="0">
              <a:latin typeface="Garamond" panose="02020404030301010803" pitchFamily="18" charset="0"/>
            </a:rPr>
            <a:t>Redazione </a:t>
          </a:r>
          <a:r>
            <a:rPr lang="it-IT" sz="1200" b="1" kern="1200" dirty="0" err="1" smtClean="0">
              <a:latin typeface="Garamond" panose="02020404030301010803" pitchFamily="18" charset="0"/>
            </a:rPr>
            <a:t>prog</a:t>
          </a:r>
          <a:r>
            <a:rPr lang="it-IT" sz="1200" b="1" kern="1200" dirty="0" smtClean="0">
              <a:latin typeface="Garamond" panose="02020404030301010803" pitchFamily="18" charset="0"/>
            </a:rPr>
            <a:t> individuale ex art 14 come punto partenza per percorsi previsti</a:t>
          </a:r>
          <a:endParaRPr lang="it-IT" sz="1200" b="1" kern="1200" dirty="0">
            <a:latin typeface="Garamond" panose="02020404030301010803" pitchFamily="18" charset="0"/>
          </a:endParaRPr>
        </a:p>
      </dsp:txBody>
      <dsp:txXfrm>
        <a:off x="4128279" y="1534028"/>
        <a:ext cx="866919" cy="1408342"/>
      </dsp:txXfrm>
    </dsp:sp>
    <dsp:sp modelId="{8D317038-5974-41D5-B663-889562906CC7}">
      <dsp:nvSpPr>
        <dsp:cNvPr id="0" name=""/>
        <dsp:cNvSpPr/>
      </dsp:nvSpPr>
      <dsp:spPr>
        <a:xfrm>
          <a:off x="2643528" y="1456281"/>
          <a:ext cx="1415674" cy="159008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600" b="1" kern="1200" dirty="0" smtClean="0">
              <a:latin typeface="Garamond" panose="02020404030301010803" pitchFamily="18" charset="0"/>
            </a:rPr>
            <a:t>Legge 112/2016</a:t>
          </a:r>
          <a:endParaRPr lang="it-IT" sz="1600" b="1" kern="1200" dirty="0">
            <a:latin typeface="Garamond" panose="02020404030301010803" pitchFamily="18" charset="0"/>
          </a:endParaRPr>
        </a:p>
      </dsp:txBody>
      <dsp:txXfrm>
        <a:off x="2850849" y="1689143"/>
        <a:ext cx="1001032" cy="1124358"/>
      </dsp:txXfrm>
    </dsp:sp>
    <dsp:sp modelId="{26A3B80C-5F4C-4FBB-A605-3BD562EC8C6F}">
      <dsp:nvSpPr>
        <dsp:cNvPr id="0" name=""/>
        <dsp:cNvSpPr/>
      </dsp:nvSpPr>
      <dsp:spPr>
        <a:xfrm>
          <a:off x="6069115" y="1177626"/>
          <a:ext cx="2571737" cy="2170709"/>
        </a:xfrm>
        <a:prstGeom prst="rightArrow">
          <a:avLst>
            <a:gd name="adj1" fmla="val 70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7620" rIns="1524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200" b="1" kern="1200" dirty="0" smtClean="0">
              <a:latin typeface="Garamond" panose="02020404030301010803" pitchFamily="18" charset="0"/>
            </a:rPr>
            <a:t>Redazione Programma educativo Individualizzato</a:t>
          </a:r>
          <a:endParaRPr lang="it-IT" sz="1200" b="1" kern="1200" dirty="0">
            <a:latin typeface="Garamond" panose="02020404030301010803" pitchFamily="18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200" b="1" kern="1200" dirty="0" smtClean="0">
              <a:latin typeface="Garamond" panose="02020404030301010803" pitchFamily="18" charset="0"/>
            </a:rPr>
            <a:t>Interventi di sostegno all’inclusione scolastica</a:t>
          </a:r>
          <a:endParaRPr lang="it-IT" sz="1200" b="1" kern="1200" dirty="0">
            <a:latin typeface="Garamond" panose="02020404030301010803" pitchFamily="18" charset="0"/>
          </a:endParaRPr>
        </a:p>
      </dsp:txBody>
      <dsp:txXfrm>
        <a:off x="6712049" y="1503232"/>
        <a:ext cx="1253722" cy="1519497"/>
      </dsp:txXfrm>
    </dsp:sp>
    <dsp:sp modelId="{BB350564-054A-4BB7-995B-D4D64F366BA6}">
      <dsp:nvSpPr>
        <dsp:cNvPr id="0" name=""/>
        <dsp:cNvSpPr/>
      </dsp:nvSpPr>
      <dsp:spPr>
        <a:xfrm>
          <a:off x="5472883" y="1459620"/>
          <a:ext cx="1325704" cy="161210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b="1" kern="1200" dirty="0" smtClean="0">
              <a:latin typeface="Garamond" panose="02020404030301010803" pitchFamily="18" charset="0"/>
            </a:rPr>
            <a:t>Riforma della «Buona Scuola»</a:t>
          </a:r>
          <a:endParaRPr lang="it-IT" sz="1400" b="1" kern="1200" dirty="0">
            <a:latin typeface="Garamond" panose="02020404030301010803" pitchFamily="18" charset="0"/>
          </a:endParaRPr>
        </a:p>
      </dsp:txBody>
      <dsp:txXfrm>
        <a:off x="5667028" y="1695707"/>
        <a:ext cx="937414" cy="11399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6">
  <dgm:title val=""/>
  <dgm:desc val=""/>
  <dgm:catLst>
    <dgm:cat type="process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L"/>
          <dgm:param type="nodeHorzAlign" val="l"/>
        </dgm:alg>
      </dgm:if>
      <dgm:else name="Name2">
        <dgm:alg type="lin">
          <dgm:param type="linDir" val="from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refFor="ch" refForName="compNode" fact="0.7"/>
      <dgm:constr type="ctrY" for="ch" forName="compNode" refType="h" fact="0.5"/>
      <dgm:constr type="w" for="ch" forName="aSpace" refType="w" fact="0.05"/>
      <dgm:constr type="primFontSz" for="des" forName="childTextHidden" op="equ" val="65"/>
      <dgm:constr type="primFontSz" for="des" forName="parentText" op="equ"/>
    </dgm:constrLst>
    <dgm:ruleLst/>
    <dgm:forEach name="aNodeForEach" axis="ch" ptType="node">
      <dgm:layoutNode name="compNode">
        <dgm:alg type="composite">
          <dgm:param type="ar" val="1.43"/>
        </dgm:alg>
        <dgm:shape xmlns:r="http://schemas.openxmlformats.org/officeDocument/2006/relationships" r:blip="">
          <dgm:adjLst/>
        </dgm:shape>
        <dgm:presOf/>
        <dgm:choose name="Name3">
          <dgm:if name="Name4" func="var" arg="dir" op="equ" val="norm">
            <dgm:constrLst>
              <dgm:constr type="w" for="ch" forName="childTextVisible" refType="w" fact="0.8"/>
              <dgm:constr type="h" for="ch" forName="childTextVisible" refType="h"/>
              <dgm:constr type="r" for="ch" forName="childTextVisible" refType="w"/>
              <dgm:constr type="w" for="ch" forName="childTextHidden" refType="w" fact="0.6"/>
              <dgm:constr type="h" for="ch" forName="childTextHidden" refType="h"/>
              <dgm:constr type="r" for="ch" forName="childTextHidden" refType="w"/>
              <dgm:constr type="l" for="ch" forName="parentText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if>
          <dgm:else name="Name5">
            <dgm:constrLst>
              <dgm:constr type="w" for="ch" forName="childTextVisible" refType="w" fact="0.8"/>
              <dgm:constr type="h" for="ch" forName="childTextVisible" refType="h"/>
              <dgm:constr type="l" for="ch" forName="childTextVisible"/>
              <dgm:constr type="w" for="ch" forName="childTextHidden" refType="w" fact="0.6"/>
              <dgm:constr type="h" for="ch" forName="childTextHidden" refType="h"/>
              <dgm:constr type="l" for="ch" forName="childTextHidden"/>
              <dgm:constr type="r" for="ch" forName="parentText" refType="w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else>
        </dgm:choose>
        <dgm:ruleLst/>
        <dgm:layoutNode name="noGeometry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childTextVisible" styleLbl="bgAccFollowNode1">
          <dgm:varLst>
            <dgm:bulletEnabled val="1"/>
          </dgm:varLst>
          <dgm:alg type="sp"/>
          <dgm:choose name="Name6">
            <dgm:if name="Name7" func="var" arg="dir" op="equ" val="norm">
              <dgm:shape xmlns:r="http://schemas.openxmlformats.org/officeDocument/2006/relationships" type="rightArrow" r:blip="">
                <dgm:adjLst>
                  <dgm:adj idx="1" val="0.7"/>
                  <dgm:adj idx="2" val="0.5"/>
                </dgm:adjLst>
              </dgm:shape>
            </dgm:if>
            <dgm:else name="Name8">
              <dgm:shape xmlns:r="http://schemas.openxmlformats.org/officeDocument/2006/relationships" type="leftArrow" r:blip="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/>
          <dgm:ruleLst/>
        </dgm:layoutNode>
        <dgm:layoutNode name="childTextHidden" styleLbl="bgAccFollowNode1">
          <dgm:choose name="Name9">
            <dgm:if name="Name10" axis="des followSib" ptType="node node" st="1 1" cnt="1 0" func="cnt" op="gte" val="1">
              <dgm:alg type="tx">
                <dgm:param type="stBulletLvl" val="1"/>
                <dgm:param type="txAnchorVertCh" val="mid"/>
              </dgm:alg>
            </dgm:if>
            <dgm:else name="Name11">
              <dgm:alg type="tx">
                <dgm:param type="stBulletLvl" val="2"/>
                <dgm:param type="txAnchorVertCh" val="mid"/>
              </dgm:alg>
            </dgm:else>
          </dgm:choose>
          <dgm:choose name="Name12">
            <dgm:if name="Name13" func="var" arg="dir" op="equ" val="norm">
              <dgm:shape xmlns:r="http://schemas.openxmlformats.org/officeDocument/2006/relationships" type="rightArrow" r:blip="" hideGeom="1">
                <dgm:adjLst>
                  <dgm:adj idx="1" val="0.7"/>
                  <dgm:adj idx="2" val="0.5"/>
                </dgm:adjLst>
              </dgm:shape>
            </dgm:if>
            <dgm:else name="Name14">
              <dgm:shape xmlns:r="http://schemas.openxmlformats.org/officeDocument/2006/relationships" type="leftArrow" r:blip="" hideGeom="1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rMarg" refType="primFontSz" fact="0.1"/>
            <dgm:constr type="lMarg" refType="primFontSz" fact="0.2"/>
          </dgm:constrLst>
          <dgm:ruleLst>
            <dgm:rule type="primFontSz" val="5" fact="NaN" max="NaN"/>
          </dgm:ruleLst>
        </dgm:layoutNode>
        <dgm:layoutNode name="parentText" styleLbl="node1">
          <dgm:varLst>
            <dgm:chMax val="1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primFontSz" val="65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choose name="Name15">
        <dgm:if name="Name16" axis="self" ptType="node" func="revPos" op="gte" val="2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701551-4563-4704-BF4D-8EACB77418AE}" type="datetimeFigureOut">
              <a:rPr lang="it-IT" smtClean="0"/>
              <a:pPr/>
              <a:t>27/10/2017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60075D-6381-4E25-B53C-56DB2C001E5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763782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60075D-6381-4E25-B53C-56DB2C001E50}" type="slidenum">
              <a:rPr lang="it-IT" smtClean="0"/>
              <a:pPr/>
              <a:t>17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6640582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27/10/2017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27/10/2017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27/10/2017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27/10/2017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27/10/2017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27/10/2017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27/10/2017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27/10/2017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27/10/2017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27/10/2017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27/10/2017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055F8-1D02-4417-9241-55C834FD9970}" type="datetimeFigureOut">
              <a:rPr lang="it-IT" smtClean="0"/>
              <a:pPr/>
              <a:t>27/10/2017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/>
          <p:cNvSpPr/>
          <p:nvPr/>
        </p:nvSpPr>
        <p:spPr>
          <a:xfrm>
            <a:off x="0" y="0"/>
            <a:ext cx="9144000" cy="2204864"/>
          </a:xfrm>
          <a:prstGeom prst="rect">
            <a:avLst/>
          </a:prstGeom>
          <a:solidFill>
            <a:srgbClr val="1031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691680" y="4500570"/>
            <a:ext cx="5470376" cy="1952766"/>
          </a:xfrm>
        </p:spPr>
        <p:txBody>
          <a:bodyPr>
            <a:noAutofit/>
          </a:bodyPr>
          <a:lstStyle/>
          <a:p>
            <a:r>
              <a:rPr lang="it-IT" sz="2800" b="1" dirty="0" smtClean="0">
                <a:solidFill>
                  <a:srgbClr val="000099"/>
                </a:solidFill>
                <a:latin typeface="Garamond" pitchFamily="18" charset="0"/>
              </a:rPr>
              <a:t>Dott. Gianpiero </a:t>
            </a:r>
            <a:r>
              <a:rPr lang="it-IT" sz="2800" b="1" dirty="0" err="1" smtClean="0">
                <a:solidFill>
                  <a:srgbClr val="000099"/>
                </a:solidFill>
                <a:latin typeface="Garamond" pitchFamily="18" charset="0"/>
              </a:rPr>
              <a:t>Lapini</a:t>
            </a:r>
            <a:r>
              <a:rPr lang="it-IT" sz="2800" b="1" dirty="0" smtClean="0">
                <a:solidFill>
                  <a:srgbClr val="000099"/>
                </a:solidFill>
                <a:latin typeface="Garamond" pitchFamily="18" charset="0"/>
              </a:rPr>
              <a:t/>
            </a:r>
            <a:br>
              <a:rPr lang="it-IT" sz="2800" b="1" dirty="0" smtClean="0">
                <a:solidFill>
                  <a:srgbClr val="000099"/>
                </a:solidFill>
                <a:latin typeface="Garamond" pitchFamily="18" charset="0"/>
              </a:rPr>
            </a:br>
            <a:r>
              <a:rPr lang="it-IT" sz="2800" b="1" dirty="0" smtClean="0">
                <a:solidFill>
                  <a:srgbClr val="000099"/>
                </a:solidFill>
                <a:latin typeface="Garamond" pitchFamily="18" charset="0"/>
              </a:rPr>
              <a:t>Fondazione Riconoscersi- Arezzo</a:t>
            </a:r>
            <a:br>
              <a:rPr lang="it-IT" sz="2800" b="1" dirty="0" smtClean="0">
                <a:solidFill>
                  <a:srgbClr val="000099"/>
                </a:solidFill>
                <a:latin typeface="Garamond" pitchFamily="18" charset="0"/>
              </a:rPr>
            </a:br>
            <a:r>
              <a:rPr lang="it-IT" sz="2800" b="1" dirty="0" smtClean="0">
                <a:solidFill>
                  <a:srgbClr val="000099"/>
                </a:solidFill>
                <a:latin typeface="Garamond" pitchFamily="18" charset="0"/>
              </a:rPr>
              <a:t> Dott.ssa Chiara Canali </a:t>
            </a:r>
            <a:r>
              <a:rPr lang="it-IT" sz="2800" b="1" dirty="0" smtClean="0">
                <a:solidFill>
                  <a:srgbClr val="000099"/>
                </a:solidFill>
                <a:latin typeface="Garamond" pitchFamily="18" charset="0"/>
              </a:rPr>
              <a:t/>
            </a:r>
            <a:br>
              <a:rPr lang="it-IT" sz="2800" b="1" dirty="0" smtClean="0">
                <a:solidFill>
                  <a:srgbClr val="000099"/>
                </a:solidFill>
                <a:latin typeface="Garamond" pitchFamily="18" charset="0"/>
              </a:rPr>
            </a:br>
            <a:r>
              <a:rPr lang="it-IT" sz="2800" b="1" dirty="0" err="1" smtClean="0">
                <a:solidFill>
                  <a:srgbClr val="000099"/>
                </a:solidFill>
                <a:latin typeface="Garamond" pitchFamily="18" charset="0"/>
              </a:rPr>
              <a:t>Anffas</a:t>
            </a:r>
            <a:r>
              <a:rPr lang="it-IT" sz="2800" b="1" dirty="0" smtClean="0">
                <a:solidFill>
                  <a:srgbClr val="000099"/>
                </a:solidFill>
                <a:latin typeface="Garamond" pitchFamily="18" charset="0"/>
              </a:rPr>
              <a:t> </a:t>
            </a:r>
            <a:r>
              <a:rPr lang="it-IT" sz="2800" b="1" dirty="0" err="1" smtClean="0">
                <a:solidFill>
                  <a:srgbClr val="000099"/>
                </a:solidFill>
                <a:latin typeface="Garamond" pitchFamily="18" charset="0"/>
              </a:rPr>
              <a:t>onlus</a:t>
            </a:r>
            <a:r>
              <a:rPr lang="it-IT" sz="2800" b="1" dirty="0" smtClean="0">
                <a:solidFill>
                  <a:srgbClr val="000099"/>
                </a:solidFill>
                <a:latin typeface="Garamond" pitchFamily="18" charset="0"/>
              </a:rPr>
              <a:t> Massa Carrara</a:t>
            </a:r>
            <a:br>
              <a:rPr lang="it-IT" sz="2800" b="1" dirty="0" smtClean="0">
                <a:solidFill>
                  <a:srgbClr val="000099"/>
                </a:solidFill>
                <a:latin typeface="Garamond" pitchFamily="18" charset="0"/>
              </a:rPr>
            </a:br>
            <a:endParaRPr lang="it-IT" sz="2800" b="1" dirty="0">
              <a:solidFill>
                <a:srgbClr val="000099"/>
              </a:solidFill>
              <a:latin typeface="Garamond" pitchFamily="18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214282" y="2714620"/>
            <a:ext cx="8534182" cy="1928826"/>
          </a:xfrm>
        </p:spPr>
        <p:txBody>
          <a:bodyPr>
            <a:normAutofit/>
          </a:bodyPr>
          <a:lstStyle/>
          <a:p>
            <a:r>
              <a:rPr lang="it-IT" b="1" dirty="0" smtClean="0">
                <a:solidFill>
                  <a:srgbClr val="0033CC"/>
                </a:solidFill>
                <a:latin typeface="Garamond" pitchFamily="18" charset="0"/>
              </a:rPr>
              <a:t>«</a:t>
            </a:r>
            <a:r>
              <a:rPr lang="it-IT" b="1" dirty="0" smtClean="0">
                <a:solidFill>
                  <a:srgbClr val="0033CC"/>
                </a:solidFill>
                <a:latin typeface="Garamond" pitchFamily="18" charset="0"/>
              </a:rPr>
              <a:t>Valutare il bisogno della persona con disabilità</a:t>
            </a:r>
            <a:r>
              <a:rPr lang="it-IT" b="1" dirty="0" smtClean="0">
                <a:solidFill>
                  <a:srgbClr val="0033CC"/>
                </a:solidFill>
                <a:latin typeface="Garamond" pitchFamily="18" charset="0"/>
              </a:rPr>
              <a:t>.</a:t>
            </a:r>
            <a:endParaRPr lang="it-IT" b="1" dirty="0" smtClean="0">
              <a:solidFill>
                <a:srgbClr val="0033CC"/>
              </a:solidFill>
              <a:latin typeface="Garamond" pitchFamily="18" charset="0"/>
            </a:endParaRPr>
          </a:p>
          <a:p>
            <a:r>
              <a:rPr lang="it-IT" b="1" dirty="0" smtClean="0">
                <a:solidFill>
                  <a:srgbClr val="0033CC"/>
                </a:solidFill>
                <a:latin typeface="Garamond" pitchFamily="18" charset="0"/>
              </a:rPr>
              <a:t>Dall’ICF a</a:t>
            </a:r>
            <a:r>
              <a:rPr lang="it-IT" b="1" dirty="0" smtClean="0">
                <a:solidFill>
                  <a:srgbClr val="0033CC"/>
                </a:solidFill>
                <a:latin typeface="Garamond" pitchFamily="18" charset="0"/>
              </a:rPr>
              <a:t> </a:t>
            </a:r>
            <a:r>
              <a:rPr lang="it-IT" b="1" dirty="0" smtClean="0">
                <a:solidFill>
                  <a:srgbClr val="0033CC"/>
                </a:solidFill>
                <a:latin typeface="Garamond" pitchFamily="18" charset="0"/>
              </a:rPr>
              <a:t>Matrici ecologiche e dei sostegni»</a:t>
            </a:r>
            <a:endParaRPr lang="it-IT" dirty="0" smtClean="0">
              <a:solidFill>
                <a:srgbClr val="0033CC"/>
              </a:solidFill>
              <a:latin typeface="Garamond" pitchFamily="18" charset="0"/>
            </a:endParaRPr>
          </a:p>
          <a:p>
            <a:endParaRPr lang="it-IT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500034" y="188640"/>
            <a:ext cx="853646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3200" dirty="0" smtClean="0">
                <a:solidFill>
                  <a:schemeClr val="bg1"/>
                </a:solidFill>
              </a:rPr>
              <a:t>Firenze 28 Ottobre </a:t>
            </a:r>
            <a:r>
              <a:rPr lang="it-IT" sz="3200" dirty="0" smtClean="0">
                <a:solidFill>
                  <a:schemeClr val="bg1"/>
                </a:solidFill>
              </a:rPr>
              <a:t>2017</a:t>
            </a:r>
          </a:p>
          <a:p>
            <a:pPr algn="r"/>
            <a:r>
              <a:rPr lang="it-IT" sz="3600" dirty="0" smtClean="0">
                <a:solidFill>
                  <a:schemeClr val="bg1"/>
                </a:solidFill>
              </a:rPr>
              <a:t>Il Dopo di noi in Toscana:pronti,</a:t>
            </a:r>
            <a:r>
              <a:rPr lang="it-IT" sz="3600" dirty="0" err="1" smtClean="0">
                <a:solidFill>
                  <a:schemeClr val="bg1"/>
                </a:solidFill>
              </a:rPr>
              <a:t>via…</a:t>
            </a:r>
            <a:r>
              <a:rPr lang="it-IT" sz="3600" dirty="0" smtClean="0">
                <a:solidFill>
                  <a:schemeClr val="bg1"/>
                </a:solidFill>
              </a:rPr>
              <a:t> si parte</a:t>
            </a:r>
          </a:p>
          <a:p>
            <a:pPr algn="r"/>
            <a:endParaRPr lang="it-IT" sz="4000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egnaposto contenuto 4" descr="ricerca-informazioni-viaggio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35696" y="1988840"/>
            <a:ext cx="5326159" cy="3600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CasellaDiTesto 1"/>
          <p:cNvSpPr txBox="1"/>
          <p:nvPr/>
        </p:nvSpPr>
        <p:spPr>
          <a:xfrm>
            <a:off x="1763688" y="692696"/>
            <a:ext cx="59864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b="1" dirty="0" smtClean="0">
                <a:solidFill>
                  <a:srgbClr val="003399"/>
                </a:solidFill>
                <a:latin typeface="Garamond" panose="02020404030301010803" pitchFamily="18" charset="0"/>
              </a:rPr>
              <a:t>Orientiamoci…</a:t>
            </a:r>
            <a:endParaRPr lang="it-IT" sz="3600" b="1" dirty="0">
              <a:solidFill>
                <a:srgbClr val="003399"/>
              </a:solidFill>
              <a:latin typeface="Garamond" panose="020204040303010108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b="1" dirty="0" smtClean="0">
                <a:solidFill>
                  <a:srgbClr val="0070C0"/>
                </a:solidFill>
                <a:latin typeface="Garamond" panose="02020404030301010803" pitchFamily="18" charset="0"/>
              </a:rPr>
              <a:t>Il Progetto individuale</a:t>
            </a:r>
            <a:br>
              <a:rPr lang="it-IT" sz="3200" b="1" dirty="0" smtClean="0">
                <a:solidFill>
                  <a:srgbClr val="0070C0"/>
                </a:solidFill>
                <a:latin typeface="Garamond" panose="02020404030301010803" pitchFamily="18" charset="0"/>
              </a:rPr>
            </a:br>
            <a:r>
              <a:rPr lang="it-IT" sz="3200" b="1" dirty="0" smtClean="0">
                <a:solidFill>
                  <a:srgbClr val="0070C0"/>
                </a:solidFill>
                <a:latin typeface="Garamond" panose="02020404030301010803" pitchFamily="18" charset="0"/>
              </a:rPr>
              <a:t>Progetto di Vita</a:t>
            </a:r>
            <a:endParaRPr lang="it-IT" sz="3200" b="1" dirty="0">
              <a:solidFill>
                <a:srgbClr val="0070C0"/>
              </a:solidFill>
              <a:latin typeface="Garamond" panose="02020404030301010803" pitchFamily="18" charset="0"/>
            </a:endParaRPr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901451709"/>
              </p:ext>
            </p:extLst>
          </p:nvPr>
        </p:nvGraphicFramePr>
        <p:xfrm>
          <a:off x="323528" y="1600200"/>
          <a:ext cx="864096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37579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3699247-067A-4C62-B2B2-96B730F40D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graphicEl>
                                              <a:dgm id="{A3699247-067A-4C62-B2B2-96B730F40D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graphicEl>
                                              <a:dgm id="{A3699247-067A-4C62-B2B2-96B730F40D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D317038-5974-41D5-B663-889562906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dgm id="{8D317038-5974-41D5-B663-889562906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graphicEl>
                                              <a:dgm id="{8D317038-5974-41D5-B663-889562906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B350564-054A-4BB7-995B-D4D64F366B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graphicEl>
                                              <a:dgm id="{BB350564-054A-4BB7-995B-D4D64F366B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graphicEl>
                                              <a:dgm id="{BB350564-054A-4BB7-995B-D4D64F366B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1FBEAA7-9053-429C-BC68-512DDD8142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graphicEl>
                                              <a:dgm id="{F1FBEAA7-9053-429C-BC68-512DDD8142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graphicEl>
                                              <a:dgm id="{F1FBEAA7-9053-429C-BC68-512DDD8142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834C73E-BE31-443E-A712-F6930E2D3B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graphicEl>
                                              <a:dgm id="{3834C73E-BE31-443E-A712-F6930E2D3B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graphicEl>
                                              <a:dgm id="{3834C73E-BE31-443E-A712-F6930E2D3B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6A3B80C-5F4C-4FBB-A605-3BD562EC8C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graphicEl>
                                              <a:dgm id="{26A3B80C-5F4C-4FBB-A605-3BD562EC8C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graphicEl>
                                              <a:dgm id="{26A3B80C-5F4C-4FBB-A605-3BD562EC8C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lvl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080120"/>
          </a:xfrm>
        </p:spPr>
        <p:txBody>
          <a:bodyPr>
            <a:noAutofit/>
          </a:bodyPr>
          <a:lstStyle/>
          <a:p>
            <a:r>
              <a:rPr lang="it-IT" sz="3600" b="1" dirty="0" smtClean="0">
                <a:solidFill>
                  <a:srgbClr val="003399"/>
                </a:solidFill>
                <a:latin typeface="Garamond" pitchFamily="18" charset="0"/>
              </a:rPr>
              <a:t>Il percorso che ha portato a Matrici ecologiche e dei sostegni</a:t>
            </a:r>
            <a:endParaRPr lang="it-IT" sz="3600" b="1" dirty="0">
              <a:solidFill>
                <a:srgbClr val="003399"/>
              </a:solidFill>
              <a:latin typeface="Garamond" pitchFamily="18" charset="0"/>
            </a:endParaRPr>
          </a:p>
        </p:txBody>
      </p:sp>
      <p:pic>
        <p:nvPicPr>
          <p:cNvPr id="8" name="Segnaposto contenuto 7" descr="viaggio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79712" y="1916832"/>
            <a:ext cx="4608512" cy="31455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b="1" dirty="0" smtClean="0">
                <a:solidFill>
                  <a:srgbClr val="0033CC"/>
                </a:solidFill>
                <a:latin typeface="Garamond" pitchFamily="18" charset="0"/>
              </a:rPr>
              <a:t>..partendo dalla collaborazione con il territorio</a:t>
            </a:r>
            <a:endParaRPr lang="it-IT" sz="3200" b="1" dirty="0">
              <a:solidFill>
                <a:srgbClr val="0033CC"/>
              </a:solidFill>
              <a:latin typeface="Garamond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79512" y="1268760"/>
            <a:ext cx="8229600" cy="3816424"/>
          </a:xfrm>
        </p:spPr>
        <p:txBody>
          <a:bodyPr>
            <a:noAutofit/>
          </a:bodyPr>
          <a:lstStyle/>
          <a:p>
            <a:pPr algn="just"/>
            <a:r>
              <a:rPr lang="it-IT" sz="2400" dirty="0" smtClean="0">
                <a:solidFill>
                  <a:srgbClr val="000099"/>
                </a:solidFill>
                <a:latin typeface="Garamond" pitchFamily="18" charset="0"/>
              </a:rPr>
              <a:t>L’integrazione di </a:t>
            </a:r>
            <a:r>
              <a:rPr lang="it-IT" sz="2400" dirty="0" err="1" smtClean="0">
                <a:solidFill>
                  <a:srgbClr val="000099"/>
                </a:solidFill>
                <a:latin typeface="Garamond" pitchFamily="18" charset="0"/>
              </a:rPr>
              <a:t>Anffas</a:t>
            </a:r>
            <a:r>
              <a:rPr lang="it-IT" sz="2400" dirty="0" smtClean="0">
                <a:solidFill>
                  <a:srgbClr val="000099"/>
                </a:solidFill>
                <a:latin typeface="Garamond" pitchFamily="18" charset="0"/>
              </a:rPr>
              <a:t> di Massa e Carrara con gli enti pubblici del territorio che si occupano di disabilità ha avuto una forte accelerazione nel 2002, quando sono stati stilati dei protocolli d’intesa a medio - lungo termine all’interno dei quali sono inseriti obiettivi a medio - lungo termine con la finalità di un’integrazione fin dalla progettazione..</a:t>
            </a:r>
          </a:p>
          <a:p>
            <a:r>
              <a:rPr lang="it-IT" sz="2400" dirty="0" smtClean="0">
                <a:solidFill>
                  <a:srgbClr val="000099"/>
                </a:solidFill>
                <a:latin typeface="Garamond" pitchFamily="18" charset="0"/>
              </a:rPr>
              <a:t>Sono stati individuati quindi bisogni prioritari nel territorio e si è proceduto ad un accordo in merito alla progettualità da mettere in atto per soddisfare tali bisogni, creando un percorso di servizi alla persona</a:t>
            </a:r>
            <a:endParaRPr lang="it-IT" sz="2400" dirty="0">
              <a:solidFill>
                <a:srgbClr val="000099"/>
              </a:solidFill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b="1" dirty="0" smtClean="0">
                <a:solidFill>
                  <a:srgbClr val="0033CC"/>
                </a:solidFill>
                <a:latin typeface="Garamond" pitchFamily="18" charset="0"/>
              </a:rPr>
              <a:t>…. provando nuove strade </a:t>
            </a:r>
            <a:endParaRPr lang="it-IT" sz="3200" b="1" dirty="0">
              <a:solidFill>
                <a:srgbClr val="0033CC"/>
              </a:solidFill>
              <a:latin typeface="Garamond" pitchFamily="18" charset="0"/>
            </a:endParaRPr>
          </a:p>
        </p:txBody>
      </p:sp>
      <p:pic>
        <p:nvPicPr>
          <p:cNvPr id="5" name="Segnaposto contenuto 4" descr="matrice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182317" y="4088799"/>
            <a:ext cx="2779365" cy="1224136"/>
          </a:xfrm>
        </p:spPr>
      </p:pic>
      <p:sp>
        <p:nvSpPr>
          <p:cNvPr id="6" name="CasellaDiTesto 5"/>
          <p:cNvSpPr txBox="1"/>
          <p:nvPr/>
        </p:nvSpPr>
        <p:spPr>
          <a:xfrm>
            <a:off x="539552" y="1196752"/>
            <a:ext cx="792088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>
                <a:solidFill>
                  <a:srgbClr val="000099"/>
                </a:solidFill>
                <a:latin typeface="Garamond" pitchFamily="18" charset="0"/>
              </a:rPr>
              <a:t>Tra gli strumenti di valutazione, in una prospettiva di Qualità di Vita, individuati nell’ultimo protocollo per il raggiungimento di obiettivi quantitativamente e qualitativamente rilevanti sono state inserite le Matrici Ecologiche, strumento di elezione per elaborare il Progetto di vita.</a:t>
            </a:r>
            <a:endParaRPr lang="it-IT" sz="2400" dirty="0">
              <a:solidFill>
                <a:srgbClr val="000099"/>
              </a:solidFill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b="1" dirty="0" smtClean="0">
                <a:solidFill>
                  <a:srgbClr val="003399"/>
                </a:solidFill>
                <a:latin typeface="Garamond" panose="02020404030301010803" pitchFamily="18" charset="0"/>
              </a:rPr>
              <a:t>Un passo indietro: cosa sono le matrici ecologiche e dei sostegni?</a:t>
            </a:r>
            <a:endParaRPr lang="it-IT" sz="3200" b="1" dirty="0">
              <a:solidFill>
                <a:srgbClr val="003399"/>
              </a:solidFill>
              <a:latin typeface="Garamond" panose="02020404030301010803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3816424"/>
          </a:xfrm>
        </p:spPr>
        <p:txBody>
          <a:bodyPr>
            <a:noAutofit/>
          </a:bodyPr>
          <a:lstStyle/>
          <a:p>
            <a:pPr algn="just"/>
            <a:r>
              <a:rPr lang="it-IT" sz="2400" dirty="0" smtClean="0">
                <a:solidFill>
                  <a:srgbClr val="000099"/>
                </a:solidFill>
                <a:latin typeface="Garamond" pitchFamily="18" charset="0"/>
              </a:rPr>
              <a:t>Uno strumento interattivo che orienta  e documenta secondo un approccio </a:t>
            </a:r>
            <a:r>
              <a:rPr lang="it-IT" sz="2400" dirty="0" err="1" smtClean="0">
                <a:solidFill>
                  <a:srgbClr val="000099"/>
                </a:solidFill>
                <a:latin typeface="Garamond" pitchFamily="18" charset="0"/>
              </a:rPr>
              <a:t>evidence-based</a:t>
            </a:r>
            <a:endParaRPr lang="it-IT" sz="2400" dirty="0" smtClean="0">
              <a:solidFill>
                <a:srgbClr val="000099"/>
              </a:solidFill>
              <a:latin typeface="Garamond" pitchFamily="18" charset="0"/>
            </a:endParaRPr>
          </a:p>
          <a:p>
            <a:pPr algn="just"/>
            <a:r>
              <a:rPr lang="it-IT" sz="2400" dirty="0" smtClean="0">
                <a:solidFill>
                  <a:srgbClr val="000099"/>
                </a:solidFill>
                <a:latin typeface="Garamond" pitchFamily="18" charset="0"/>
              </a:rPr>
              <a:t>Contribuiscono ad elaborare il piano individualizzato dei sostegni</a:t>
            </a:r>
          </a:p>
          <a:p>
            <a:pPr algn="just"/>
            <a:r>
              <a:rPr lang="it-IT" sz="2400" dirty="0" smtClean="0">
                <a:solidFill>
                  <a:srgbClr val="000099"/>
                </a:solidFill>
                <a:latin typeface="Garamond" pitchFamily="18" charset="0"/>
              </a:rPr>
              <a:t>Forniscono come report il progetto individuale di vita (art 14 L. 328/00)</a:t>
            </a:r>
          </a:p>
          <a:p>
            <a:pPr algn="just"/>
            <a:r>
              <a:rPr lang="it-IT" sz="2400" dirty="0" smtClean="0">
                <a:solidFill>
                  <a:srgbClr val="000099"/>
                </a:solidFill>
                <a:latin typeface="Garamond" pitchFamily="18" charset="0"/>
              </a:rPr>
              <a:t>Sono pensate nel totale rispetto dei diritti umani</a:t>
            </a:r>
          </a:p>
          <a:p>
            <a:pPr algn="just"/>
            <a:r>
              <a:rPr lang="it-IT" sz="2400" dirty="0" smtClean="0">
                <a:solidFill>
                  <a:srgbClr val="000099"/>
                </a:solidFill>
                <a:latin typeface="Garamond" pitchFamily="18" charset="0"/>
              </a:rPr>
              <a:t>Orientate al miglioramento di Qualità di Vita per le persone, a maggior ragione per le persone con disabilità</a:t>
            </a:r>
            <a:endParaRPr lang="it-IT" sz="2400" dirty="0">
              <a:solidFill>
                <a:srgbClr val="000099"/>
              </a:solidFill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b="1" dirty="0" smtClean="0">
                <a:solidFill>
                  <a:srgbClr val="0070C0"/>
                </a:solidFill>
                <a:latin typeface="Garamond" panose="02020404030301010803" pitchFamily="18" charset="0"/>
              </a:rPr>
              <a:t>La sperimentazione dello strumento</a:t>
            </a:r>
            <a:endParaRPr lang="it-IT" sz="3200" b="1" dirty="0">
              <a:solidFill>
                <a:srgbClr val="0070C0"/>
              </a:solidFill>
              <a:latin typeface="Garamond" panose="02020404030301010803" pitchFamily="18" charset="0"/>
            </a:endParaRPr>
          </a:p>
        </p:txBody>
      </p:sp>
      <p:graphicFrame>
        <p:nvGraphicFramePr>
          <p:cNvPr id="6" name="Segnaposto contenut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598199867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59408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6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it-IT" sz="3200" b="1" dirty="0" smtClean="0">
                <a:solidFill>
                  <a:srgbClr val="0033CC"/>
                </a:solidFill>
                <a:latin typeface="Garamond" pitchFamily="18" charset="0"/>
              </a:rPr>
              <a:t>Lo strumento: accoglienza</a:t>
            </a:r>
            <a:endParaRPr lang="it-IT" sz="3200" b="1" dirty="0">
              <a:solidFill>
                <a:srgbClr val="0033CC"/>
              </a:solidFill>
              <a:latin typeface="Garamond" pitchFamily="18" charset="0"/>
            </a:endParaRPr>
          </a:p>
        </p:txBody>
      </p:sp>
      <p:pic>
        <p:nvPicPr>
          <p:cNvPr id="7" name="Segnaposto contenuto 6" descr="Ritaglio schermata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124744"/>
            <a:ext cx="8229600" cy="4753894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egnaposto contenuto 1" descr="Matrice Ecologica - Mozilla Firefox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6407" y="980728"/>
            <a:ext cx="7791186" cy="5400600"/>
          </a:xfrm>
        </p:spPr>
      </p:pic>
      <p:sp>
        <p:nvSpPr>
          <p:cNvPr id="5" name="CasellaDiTesto 4"/>
          <p:cNvSpPr txBox="1"/>
          <p:nvPr/>
        </p:nvSpPr>
        <p:spPr>
          <a:xfrm>
            <a:off x="676407" y="332656"/>
            <a:ext cx="54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 smtClean="0">
                <a:solidFill>
                  <a:srgbClr val="003399"/>
                </a:solidFill>
                <a:latin typeface="Garamond" panose="02020404030301010803" pitchFamily="18" charset="0"/>
              </a:rPr>
              <a:t>Il percorso con la persona</a:t>
            </a:r>
            <a:endParaRPr lang="it-IT" sz="2800" b="1" dirty="0">
              <a:solidFill>
                <a:srgbClr val="003399"/>
              </a:solidFill>
              <a:latin typeface="Garamond" panose="020204040303010108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39468"/>
            <a:ext cx="8229600" cy="309212"/>
          </a:xfrm>
        </p:spPr>
        <p:txBody>
          <a:bodyPr>
            <a:noAutofit/>
          </a:bodyPr>
          <a:lstStyle/>
          <a:p>
            <a:r>
              <a:rPr lang="it-IT" sz="2800" b="1" dirty="0" smtClean="0">
                <a:solidFill>
                  <a:srgbClr val="003399"/>
                </a:solidFill>
                <a:latin typeface="Garamond" panose="02020404030301010803" pitchFamily="18" charset="0"/>
              </a:rPr>
              <a:t>Gli strumenti di valutazione</a:t>
            </a:r>
            <a:endParaRPr lang="it-IT" sz="2800" b="1" dirty="0">
              <a:solidFill>
                <a:srgbClr val="003399"/>
              </a:solidFill>
              <a:latin typeface="Garamond" panose="02020404030301010803" pitchFamily="18" charset="0"/>
            </a:endParaRPr>
          </a:p>
        </p:txBody>
      </p:sp>
      <p:pic>
        <p:nvPicPr>
          <p:cNvPr id="4" name="Segnaposto contenuto 3" descr="Matrice Ecologica - Mozilla Firefox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908720"/>
            <a:ext cx="8229600" cy="5198897"/>
          </a:xfrm>
        </p:spPr>
      </p:pic>
    </p:spTree>
    <p:extLst>
      <p:ext uri="{BB962C8B-B14F-4D97-AF65-F5344CB8AC3E}">
        <p14:creationId xmlns:p14="http://schemas.microsoft.com/office/powerpoint/2010/main" xmlns="" val="4024238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3568" y="2492896"/>
            <a:ext cx="8003232" cy="3024336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it-IT" sz="3000" b="1" dirty="0" smtClean="0">
                <a:solidFill>
                  <a:srgbClr val="003399"/>
                </a:solidFill>
                <a:latin typeface="Garamond" pitchFamily="18" charset="0"/>
              </a:rPr>
              <a:t>Scala POS (Personal </a:t>
            </a:r>
            <a:r>
              <a:rPr lang="it-IT" sz="3000" b="1" dirty="0" err="1" smtClean="0">
                <a:solidFill>
                  <a:srgbClr val="003399"/>
                </a:solidFill>
                <a:latin typeface="Garamond" pitchFamily="18" charset="0"/>
              </a:rPr>
              <a:t>Outcomes</a:t>
            </a:r>
            <a:r>
              <a:rPr lang="it-IT" sz="3000" b="1" dirty="0" smtClean="0">
                <a:solidFill>
                  <a:srgbClr val="003399"/>
                </a:solidFill>
                <a:latin typeface="Garamond" pitchFamily="18" charset="0"/>
              </a:rPr>
              <a:t> Scale</a:t>
            </a:r>
            <a:r>
              <a:rPr lang="it-IT" sz="3000" dirty="0" smtClean="0">
                <a:solidFill>
                  <a:srgbClr val="003399"/>
                </a:solidFill>
                <a:latin typeface="Garamond" pitchFamily="18" charset="0"/>
              </a:rPr>
              <a:t> ):  strumento per la valutazione della percezione del livello di Qualità di Vita della persona con disabilità</a:t>
            </a:r>
          </a:p>
          <a:p>
            <a:pPr algn="just"/>
            <a:r>
              <a:rPr lang="it-IT" sz="3000" dirty="0" smtClean="0">
                <a:solidFill>
                  <a:srgbClr val="003399"/>
                </a:solidFill>
                <a:latin typeface="Garamond" pitchFamily="18" charset="0"/>
              </a:rPr>
              <a:t> compilata utilizzando le informazioni provenienti sia dai familiari che dai </a:t>
            </a:r>
            <a:r>
              <a:rPr lang="it-IT" sz="3000" dirty="0" err="1" smtClean="0">
                <a:solidFill>
                  <a:srgbClr val="003399"/>
                </a:solidFill>
                <a:latin typeface="Garamond" pitchFamily="18" charset="0"/>
              </a:rPr>
              <a:t>caregivers</a:t>
            </a:r>
            <a:r>
              <a:rPr lang="it-IT" sz="3000" dirty="0" smtClean="0">
                <a:solidFill>
                  <a:srgbClr val="003399"/>
                </a:solidFill>
                <a:latin typeface="Garamond" pitchFamily="18" charset="0"/>
              </a:rPr>
              <a:t>, ma soprattutto come tutti gli altri strumenti, è compilabile anche dalla persona stessa.</a:t>
            </a:r>
          </a:p>
          <a:p>
            <a:pPr algn="just"/>
            <a:endParaRPr lang="it-IT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404664"/>
            <a:ext cx="2809749" cy="20882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b="1" dirty="0" smtClean="0">
                <a:solidFill>
                  <a:srgbClr val="003399"/>
                </a:solidFill>
                <a:latin typeface="Garamond" panose="02020404030301010803" pitchFamily="18" charset="0"/>
              </a:rPr>
              <a:t>Elaborazione dati</a:t>
            </a:r>
            <a:endParaRPr lang="it-IT" sz="3200" b="1" dirty="0">
              <a:solidFill>
                <a:srgbClr val="003399"/>
              </a:solidFill>
              <a:latin typeface="Garamond" panose="02020404030301010803" pitchFamily="18" charset="0"/>
            </a:endParaRPr>
          </a:p>
        </p:txBody>
      </p:sp>
      <p:pic>
        <p:nvPicPr>
          <p:cNvPr id="2050" name="Immagine 7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5528"/>
          <a:stretch/>
        </p:blipFill>
        <p:spPr bwMode="auto">
          <a:xfrm>
            <a:off x="423918" y="1268760"/>
            <a:ext cx="4940170" cy="25922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Immagine 8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9651"/>
          <a:stretch/>
        </p:blipFill>
        <p:spPr bwMode="auto">
          <a:xfrm>
            <a:off x="3707904" y="3789040"/>
            <a:ext cx="4428455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553183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95536" y="2420888"/>
            <a:ext cx="8291264" cy="3705275"/>
          </a:xfrm>
        </p:spPr>
        <p:txBody>
          <a:bodyPr>
            <a:normAutofit/>
          </a:bodyPr>
          <a:lstStyle/>
          <a:p>
            <a:pPr algn="just"/>
            <a:r>
              <a:rPr lang="it-IT" sz="2800" b="1" dirty="0">
                <a:solidFill>
                  <a:srgbClr val="003399"/>
                </a:solidFill>
                <a:latin typeface="Garamond" pitchFamily="18" charset="0"/>
              </a:rPr>
              <a:t>Scala SIS ( </a:t>
            </a:r>
            <a:r>
              <a:rPr lang="it-IT" sz="2800" b="1" dirty="0" err="1">
                <a:solidFill>
                  <a:srgbClr val="003399"/>
                </a:solidFill>
                <a:latin typeface="Garamond" pitchFamily="18" charset="0"/>
              </a:rPr>
              <a:t>Support</a:t>
            </a:r>
            <a:r>
              <a:rPr lang="it-IT" sz="2800" b="1" dirty="0">
                <a:solidFill>
                  <a:srgbClr val="003399"/>
                </a:solidFill>
                <a:latin typeface="Garamond" pitchFamily="18" charset="0"/>
              </a:rPr>
              <a:t> </a:t>
            </a:r>
            <a:r>
              <a:rPr lang="it-IT" sz="2800" b="1" dirty="0" err="1">
                <a:solidFill>
                  <a:srgbClr val="003399"/>
                </a:solidFill>
                <a:latin typeface="Garamond" pitchFamily="18" charset="0"/>
              </a:rPr>
              <a:t>Intensity</a:t>
            </a:r>
            <a:r>
              <a:rPr lang="it-IT" sz="2800" b="1" dirty="0">
                <a:solidFill>
                  <a:srgbClr val="003399"/>
                </a:solidFill>
                <a:latin typeface="Garamond" pitchFamily="18" charset="0"/>
              </a:rPr>
              <a:t> Scale):</a:t>
            </a:r>
            <a:r>
              <a:rPr lang="it-IT" sz="2800" dirty="0">
                <a:solidFill>
                  <a:srgbClr val="003399"/>
                </a:solidFill>
                <a:latin typeface="Garamond" pitchFamily="18" charset="0"/>
              </a:rPr>
              <a:t> strumento per la valutazione dell’intensità del bisogno di supporto in sei aree principali, una supplementare di analisi dei bisogni di protezione e tutela legale ed una sezione di analisi del bisogno di sostegno non ordinario di tipo medico e comportamentale.</a:t>
            </a:r>
          </a:p>
          <a:p>
            <a:pPr algn="just">
              <a:buNone/>
            </a:pPr>
            <a:r>
              <a:rPr lang="it-IT" dirty="0">
                <a:solidFill>
                  <a:srgbClr val="003399"/>
                </a:solidFill>
                <a:latin typeface="Garamond" pitchFamily="18" charset="0"/>
              </a:rPr>
              <a:t> </a:t>
            </a:r>
          </a:p>
          <a:p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188640"/>
            <a:ext cx="2952328" cy="2232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896391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solidFill>
                  <a:srgbClr val="003399"/>
                </a:solidFill>
                <a:latin typeface="Garamond" panose="02020404030301010803" pitchFamily="18" charset="0"/>
              </a:rPr>
              <a:t>Elaborazione dati</a:t>
            </a:r>
            <a:endParaRPr lang="it-IT" b="1" dirty="0">
              <a:solidFill>
                <a:srgbClr val="003399"/>
              </a:solidFill>
              <a:latin typeface="Garamond" panose="02020404030301010803" pitchFamily="18" charset="0"/>
            </a:endParaRPr>
          </a:p>
        </p:txBody>
      </p:sp>
      <p:pic>
        <p:nvPicPr>
          <p:cNvPr id="3074" name="Immagin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417638"/>
            <a:ext cx="6473825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090733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Immagin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16632"/>
            <a:ext cx="5921721" cy="652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842069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548681"/>
            <a:ext cx="2406997" cy="1368151"/>
          </a:xfrm>
        </p:spPr>
      </p:pic>
      <p:sp>
        <p:nvSpPr>
          <p:cNvPr id="5" name="CasellaDiTesto 4"/>
          <p:cNvSpPr txBox="1"/>
          <p:nvPr/>
        </p:nvSpPr>
        <p:spPr>
          <a:xfrm>
            <a:off x="539552" y="2132856"/>
            <a:ext cx="792088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800" b="1" dirty="0">
                <a:solidFill>
                  <a:srgbClr val="000099"/>
                </a:solidFill>
                <a:latin typeface="Garamond" pitchFamily="18" charset="0"/>
              </a:rPr>
              <a:t>Intervista su desideri ed aspettative:</a:t>
            </a:r>
            <a:r>
              <a:rPr lang="it-IT" sz="2800" dirty="0">
                <a:solidFill>
                  <a:srgbClr val="000099"/>
                </a:solidFill>
                <a:latin typeface="Garamond" pitchFamily="18" charset="0"/>
              </a:rPr>
              <a:t> sulla base di un colloquio con i </a:t>
            </a:r>
            <a:r>
              <a:rPr lang="it-IT" sz="2800" dirty="0" smtClean="0">
                <a:solidFill>
                  <a:srgbClr val="000099"/>
                </a:solidFill>
                <a:latin typeface="Garamond" pitchFamily="18" charset="0"/>
              </a:rPr>
              <a:t>familiari/ </a:t>
            </a:r>
            <a:r>
              <a:rPr lang="it-IT" sz="2800" dirty="0" err="1" smtClean="0">
                <a:solidFill>
                  <a:srgbClr val="000099"/>
                </a:solidFill>
                <a:latin typeface="Garamond" pitchFamily="18" charset="0"/>
              </a:rPr>
              <a:t>caregiver</a:t>
            </a:r>
            <a:r>
              <a:rPr lang="it-IT" sz="2800" dirty="0" smtClean="0">
                <a:solidFill>
                  <a:srgbClr val="000099"/>
                </a:solidFill>
                <a:latin typeface="Garamond" pitchFamily="18" charset="0"/>
              </a:rPr>
              <a:t>, oppure direttamente con la persona, </a:t>
            </a:r>
            <a:r>
              <a:rPr lang="it-IT" sz="2800" dirty="0">
                <a:solidFill>
                  <a:srgbClr val="000099"/>
                </a:solidFill>
                <a:latin typeface="Garamond" pitchFamily="18" charset="0"/>
              </a:rPr>
              <a:t>si ricavano indicazioni ed informazioni fondamentali per orientare il progetto di vita della persona con disabilità nella direzione delle aspettative e dei desideri, suddivisi per le aree di qualità di vita.</a:t>
            </a:r>
          </a:p>
          <a:p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xmlns="" val="2267932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274638"/>
            <a:ext cx="1470893" cy="1470893"/>
          </a:xfrm>
        </p:spPr>
      </p:pic>
      <p:sp>
        <p:nvSpPr>
          <p:cNvPr id="5" name="CasellaDiTesto 4"/>
          <p:cNvSpPr txBox="1"/>
          <p:nvPr/>
        </p:nvSpPr>
        <p:spPr>
          <a:xfrm>
            <a:off x="323528" y="1916832"/>
            <a:ext cx="7704856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800" b="1" dirty="0">
                <a:solidFill>
                  <a:srgbClr val="000099"/>
                </a:solidFill>
                <a:latin typeface="Garamond" pitchFamily="18" charset="0"/>
              </a:rPr>
              <a:t>Intervista ICF</a:t>
            </a:r>
            <a:r>
              <a:rPr lang="it-IT" sz="2800" dirty="0">
                <a:solidFill>
                  <a:srgbClr val="000099"/>
                </a:solidFill>
                <a:latin typeface="Garamond" pitchFamily="18" charset="0"/>
              </a:rPr>
              <a:t>: facendo riferimento alla Classificazione Internazionale del Funzionamento, della Disabilità e della Salute sono state individuate 2 aree (Attività e Partecipazione e Fattori Ambientali) su cui </a:t>
            </a:r>
            <a:r>
              <a:rPr lang="it-IT" sz="2800" dirty="0" smtClean="0">
                <a:solidFill>
                  <a:srgbClr val="000099"/>
                </a:solidFill>
                <a:latin typeface="Garamond" pitchFamily="18" charset="0"/>
              </a:rPr>
              <a:t>familiari o </a:t>
            </a:r>
            <a:r>
              <a:rPr lang="it-IT" sz="2800" dirty="0" err="1" smtClean="0">
                <a:solidFill>
                  <a:srgbClr val="000099"/>
                </a:solidFill>
                <a:latin typeface="Garamond" pitchFamily="18" charset="0"/>
              </a:rPr>
              <a:t>caregiver</a:t>
            </a:r>
            <a:r>
              <a:rPr lang="it-IT" sz="2800" dirty="0" smtClean="0">
                <a:solidFill>
                  <a:srgbClr val="000099"/>
                </a:solidFill>
                <a:latin typeface="Garamond" pitchFamily="18" charset="0"/>
              </a:rPr>
              <a:t> </a:t>
            </a:r>
            <a:r>
              <a:rPr lang="it-IT" sz="2800" dirty="0">
                <a:solidFill>
                  <a:srgbClr val="000099"/>
                </a:solidFill>
                <a:latin typeface="Garamond" pitchFamily="18" charset="0"/>
              </a:rPr>
              <a:t>sono </a:t>
            </a:r>
            <a:r>
              <a:rPr lang="it-IT" sz="2800" dirty="0" smtClean="0">
                <a:solidFill>
                  <a:srgbClr val="000099"/>
                </a:solidFill>
                <a:latin typeface="Garamond" pitchFamily="18" charset="0"/>
              </a:rPr>
              <a:t>invitati </a:t>
            </a:r>
            <a:r>
              <a:rPr lang="it-IT" sz="2800" dirty="0">
                <a:solidFill>
                  <a:srgbClr val="000099"/>
                </a:solidFill>
                <a:latin typeface="Garamond" pitchFamily="18" charset="0"/>
              </a:rPr>
              <a:t>ad esprimere </a:t>
            </a:r>
            <a:r>
              <a:rPr lang="it-IT" sz="2800" dirty="0" smtClean="0">
                <a:solidFill>
                  <a:srgbClr val="000099"/>
                </a:solidFill>
                <a:latin typeface="Garamond" pitchFamily="18" charset="0"/>
              </a:rPr>
              <a:t>il </a:t>
            </a:r>
            <a:r>
              <a:rPr lang="it-IT" sz="2800" dirty="0">
                <a:solidFill>
                  <a:srgbClr val="000099"/>
                </a:solidFill>
                <a:latin typeface="Garamond" pitchFamily="18" charset="0"/>
              </a:rPr>
              <a:t>grado di incidenza, positiva o negativa, nei contesti di vita </a:t>
            </a:r>
            <a:r>
              <a:rPr lang="it-IT" sz="2800" dirty="0" smtClean="0">
                <a:solidFill>
                  <a:srgbClr val="000099"/>
                </a:solidFill>
                <a:latin typeface="Garamond" pitchFamily="18" charset="0"/>
              </a:rPr>
              <a:t> </a:t>
            </a:r>
            <a:r>
              <a:rPr lang="it-IT" sz="2800" dirty="0">
                <a:solidFill>
                  <a:srgbClr val="000099"/>
                </a:solidFill>
                <a:latin typeface="Garamond" pitchFamily="18" charset="0"/>
              </a:rPr>
              <a:t>attraverso l'analisi di 14 variabili.</a:t>
            </a:r>
          </a:p>
          <a:p>
            <a:endParaRPr lang="it-IT" sz="2800" dirty="0">
              <a:solidFill>
                <a:srgbClr val="000099"/>
              </a:solidFill>
              <a:latin typeface="Garamond" pitchFamily="18" charset="0"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3521983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23529" y="280591"/>
            <a:ext cx="7560840" cy="1231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2800" b="1" i="0" u="none" strike="noStrike" cap="none" normalizeH="0" baseline="0" dirty="0" smtClean="0">
                <a:ln>
                  <a:noFill/>
                </a:ln>
                <a:solidFill>
                  <a:srgbClr val="003399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ICF (Classificazione internazionale sulla salute, disabilità e funzionamento, OMS)</a:t>
            </a:r>
            <a:endParaRPr kumimoji="0" lang="it-IT" altLang="it-IT" sz="2800" b="1" i="0" u="none" strike="noStrike" cap="none" normalizeH="0" baseline="0" dirty="0" smtClean="0">
              <a:ln>
                <a:noFill/>
              </a:ln>
              <a:solidFill>
                <a:srgbClr val="003399"/>
              </a:solidFill>
              <a:effectLst/>
              <a:latin typeface="Garamond" panose="02020404030301010803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5" name="Immagine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1769840"/>
            <a:ext cx="6012160" cy="3355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726966" y="5373216"/>
            <a:ext cx="7517441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1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D1. Apprendimento e applicazione delle conoscenze - D2. Compiti e richieste generali - D3. Comunicazione - D4. Mobilità - D5. Cura della propria persona - D6. Vita domestica - D7. Interazioni e relazioni interpersonali - D8. Aree di vita principali - D9. Vita sociale, civile e di comunità - E1. Prodotti e Tecnologia - E2. Ambiente naturale e cambiamenti ambientali effettuati dall'uomo - E3. Relazioni e Sostegno sociale - E4. Atteggiamenti - E5. Servizi, sistemi e politiche</a:t>
            </a:r>
            <a:r>
              <a:rPr kumimoji="0" lang="it-IT" altLang="it-IT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.</a:t>
            </a:r>
            <a:endParaRPr kumimoji="0" lang="it-IT" alt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72737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solidFill>
                  <a:srgbClr val="003399"/>
                </a:solidFill>
                <a:latin typeface="Garamond" panose="02020404030301010803" pitchFamily="18" charset="0"/>
              </a:rPr>
              <a:t>E poi?</a:t>
            </a:r>
            <a:endParaRPr lang="it-IT" b="1" dirty="0">
              <a:solidFill>
                <a:srgbClr val="003399"/>
              </a:solidFill>
              <a:latin typeface="Garamond" panose="02020404030301010803" pitchFamily="18" charset="0"/>
            </a:endParaRPr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1079725"/>
            <a:ext cx="3857625" cy="27188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52120" y="1988840"/>
            <a:ext cx="2533650" cy="1809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75856" y="3933056"/>
            <a:ext cx="2295525" cy="23241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839179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b="1" dirty="0" smtClean="0">
                <a:solidFill>
                  <a:srgbClr val="0070C0"/>
                </a:solidFill>
                <a:latin typeface="Garamond" panose="02020404030301010803" pitchFamily="18" charset="0"/>
              </a:rPr>
              <a:t>La programmazione </a:t>
            </a:r>
            <a:endParaRPr lang="it-IT" sz="3200" b="1" dirty="0">
              <a:solidFill>
                <a:srgbClr val="0070C0"/>
              </a:solidFill>
              <a:latin typeface="Garamond" panose="02020404030301010803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2000" dirty="0" smtClean="0">
                <a:solidFill>
                  <a:srgbClr val="000066"/>
                </a:solidFill>
                <a:latin typeface="Garamond" panose="02020404030301010803" pitchFamily="18" charset="0"/>
              </a:rPr>
              <a:t>Descrizione di sostegni in atto (formali e informali)</a:t>
            </a:r>
          </a:p>
          <a:p>
            <a:r>
              <a:rPr lang="it-IT" sz="2000" dirty="0" smtClean="0">
                <a:solidFill>
                  <a:srgbClr val="000066"/>
                </a:solidFill>
                <a:latin typeface="Garamond" panose="02020404030301010803" pitchFamily="18" charset="0"/>
              </a:rPr>
              <a:t>Definizione di obiettivi di sostegno sulla base dei risultati della valutazione multidimensionale</a:t>
            </a:r>
          </a:p>
          <a:p>
            <a:r>
              <a:rPr lang="it-IT" sz="2000" dirty="0" smtClean="0">
                <a:solidFill>
                  <a:srgbClr val="000066"/>
                </a:solidFill>
                <a:latin typeface="Garamond" panose="02020404030301010803" pitchFamily="18" charset="0"/>
              </a:rPr>
              <a:t>Individuazione dell’eventuale discrepanza tra sostegni in atto ed i bisogni di sostegno</a:t>
            </a:r>
          </a:p>
          <a:p>
            <a:r>
              <a:rPr lang="it-IT" sz="2000" dirty="0" smtClean="0">
                <a:solidFill>
                  <a:srgbClr val="000066"/>
                </a:solidFill>
                <a:latin typeface="Garamond" panose="02020404030301010803" pitchFamily="18" charset="0"/>
              </a:rPr>
              <a:t>Pianificazione dei sostegni ( stesura e monitoraggio del piano individualizzato dei sostegni), programmazione e coordinamento dei diversi sostegni</a:t>
            </a:r>
            <a:endParaRPr lang="it-IT" sz="2000" dirty="0">
              <a:solidFill>
                <a:srgbClr val="000066"/>
              </a:solidFill>
              <a:latin typeface="Garamond" panose="02020404030301010803" pitchFamily="18" charset="0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48064" y="4005064"/>
            <a:ext cx="2186186" cy="21861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734786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800" b="1" dirty="0" smtClean="0">
                <a:solidFill>
                  <a:srgbClr val="0070C0"/>
                </a:solidFill>
                <a:latin typeface="Garamond" panose="02020404030301010803" pitchFamily="18" charset="0"/>
              </a:rPr>
              <a:t>Confronto tra i sostegni in atto e i bisogni di sostegno </a:t>
            </a:r>
            <a:endParaRPr lang="it-IT" sz="2800" b="1" dirty="0">
              <a:solidFill>
                <a:srgbClr val="0070C0"/>
              </a:solidFill>
              <a:latin typeface="Garamond" panose="02020404030301010803" pitchFamily="18" charset="0"/>
            </a:endParaRPr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8700" y="1628800"/>
            <a:ext cx="8229600" cy="3816423"/>
          </a:xfrm>
        </p:spPr>
      </p:pic>
    </p:spTree>
    <p:extLst>
      <p:ext uri="{BB962C8B-B14F-4D97-AF65-F5344CB8AC3E}">
        <p14:creationId xmlns:p14="http://schemas.microsoft.com/office/powerpoint/2010/main" xmlns="" val="2156004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51230" y="1617681"/>
            <a:ext cx="7241540" cy="4525963"/>
          </a:xfrm>
        </p:spPr>
      </p:pic>
    </p:spTree>
    <p:extLst>
      <p:ext uri="{BB962C8B-B14F-4D97-AF65-F5344CB8AC3E}">
        <p14:creationId xmlns:p14="http://schemas.microsoft.com/office/powerpoint/2010/main" xmlns="" val="4027560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11560" y="3071810"/>
            <a:ext cx="7992888" cy="1285884"/>
          </a:xfrm>
        </p:spPr>
        <p:txBody>
          <a:bodyPr>
            <a:normAutofit fontScale="90000"/>
          </a:bodyPr>
          <a:lstStyle/>
          <a:p>
            <a:r>
              <a:rPr lang="it-IT" b="1" dirty="0" smtClean="0">
                <a:solidFill>
                  <a:srgbClr val="0033CC"/>
                </a:solidFill>
                <a:latin typeface="Garamond" pitchFamily="18" charset="0"/>
              </a:rPr>
              <a:t>da parte del gruppo di lavoro di </a:t>
            </a:r>
            <a:r>
              <a:rPr lang="it-IT" b="1" dirty="0" err="1" smtClean="0">
                <a:solidFill>
                  <a:srgbClr val="0033CC"/>
                </a:solidFill>
                <a:latin typeface="Garamond" pitchFamily="18" charset="0"/>
              </a:rPr>
              <a:t>Anffas</a:t>
            </a:r>
            <a:r>
              <a:rPr lang="it-IT" b="1" dirty="0" smtClean="0">
                <a:solidFill>
                  <a:srgbClr val="0033CC"/>
                </a:solidFill>
                <a:latin typeface="Garamond" pitchFamily="18" charset="0"/>
              </a:rPr>
              <a:t> Massa </a:t>
            </a:r>
            <a:r>
              <a:rPr lang="it-IT" b="1" dirty="0" smtClean="0">
                <a:solidFill>
                  <a:srgbClr val="0033CC"/>
                </a:solidFill>
                <a:latin typeface="Garamond" pitchFamily="18" charset="0"/>
              </a:rPr>
              <a:t>Carrara</a:t>
            </a:r>
            <a:br>
              <a:rPr lang="it-IT" b="1" dirty="0" smtClean="0">
                <a:solidFill>
                  <a:srgbClr val="0033CC"/>
                </a:solidFill>
                <a:latin typeface="Garamond" pitchFamily="18" charset="0"/>
              </a:rPr>
            </a:br>
            <a:endParaRPr lang="it-IT" b="1" dirty="0">
              <a:solidFill>
                <a:srgbClr val="0033CC"/>
              </a:solidFill>
              <a:latin typeface="Garamond" pitchFamily="18" charset="0"/>
            </a:endParaRPr>
          </a:p>
        </p:txBody>
      </p:sp>
      <p:pic>
        <p:nvPicPr>
          <p:cNvPr id="5" name="Segnaposto contenuto 4" descr="people-holding-grazie-many-italian-word-which-means-thanks-isolated-3894845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339752" y="908720"/>
            <a:ext cx="3960440" cy="177801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834</TotalTime>
  <Words>740</Words>
  <Application>Microsoft Office PowerPoint</Application>
  <PresentationFormat>Presentazione su schermo (4:3)</PresentationFormat>
  <Paragraphs>51</Paragraphs>
  <Slides>24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24</vt:i4>
      </vt:variant>
    </vt:vector>
  </HeadingPairs>
  <TitlesOfParts>
    <vt:vector size="25" baseType="lpstr">
      <vt:lpstr>Tema di Office</vt:lpstr>
      <vt:lpstr>Dott. Gianpiero Lapini Fondazione Riconoscersi- Arezzo  Dott.ssa Chiara Canali  Anffas onlus Massa Carrara </vt:lpstr>
      <vt:lpstr>Diapositiva 2</vt:lpstr>
      <vt:lpstr>Il Progetto individuale Progetto di Vita</vt:lpstr>
      <vt:lpstr>Il percorso che ha portato a Matrici ecologiche e dei sostegni</vt:lpstr>
      <vt:lpstr>..partendo dalla collaborazione con il territorio</vt:lpstr>
      <vt:lpstr>…. provando nuove strade </vt:lpstr>
      <vt:lpstr>Un passo indietro: cosa sono le matrici ecologiche e dei sostegni?</vt:lpstr>
      <vt:lpstr>La sperimentazione dello strumento</vt:lpstr>
      <vt:lpstr>Lo strumento: accoglienza</vt:lpstr>
      <vt:lpstr>Diapositiva 10</vt:lpstr>
      <vt:lpstr>Gli strumenti di valutazione</vt:lpstr>
      <vt:lpstr>Diapositiva 12</vt:lpstr>
      <vt:lpstr>Elaborazione dati</vt:lpstr>
      <vt:lpstr>Diapositiva 14</vt:lpstr>
      <vt:lpstr>Elaborazione dati</vt:lpstr>
      <vt:lpstr>Diapositiva 16</vt:lpstr>
      <vt:lpstr>Diapositiva 17</vt:lpstr>
      <vt:lpstr>Diapositiva 18</vt:lpstr>
      <vt:lpstr>Diapositiva 19</vt:lpstr>
      <vt:lpstr>E poi?</vt:lpstr>
      <vt:lpstr>La programmazione </vt:lpstr>
      <vt:lpstr>Confronto tra i sostegni in atto e i bisogni di sostegno </vt:lpstr>
      <vt:lpstr>Diapositiva 23</vt:lpstr>
      <vt:lpstr>da parte del gruppo di lavoro di Anffas Massa Carrara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Contabilità</dc:creator>
  <cp:lastModifiedBy>utente</cp:lastModifiedBy>
  <cp:revision>76</cp:revision>
  <dcterms:created xsi:type="dcterms:W3CDTF">2016-09-29T09:27:15Z</dcterms:created>
  <dcterms:modified xsi:type="dcterms:W3CDTF">2017-10-27T05:25:02Z</dcterms:modified>
</cp:coreProperties>
</file>